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41"/>
  </p:notesMasterIdLst>
  <p:sldIdLst>
    <p:sldId id="306" r:id="rId5"/>
    <p:sldId id="307" r:id="rId6"/>
    <p:sldId id="308" r:id="rId7"/>
    <p:sldId id="309" r:id="rId8"/>
    <p:sldId id="314" r:id="rId9"/>
    <p:sldId id="348" r:id="rId10"/>
    <p:sldId id="349" r:id="rId11"/>
    <p:sldId id="350" r:id="rId12"/>
    <p:sldId id="316" r:id="rId13"/>
    <p:sldId id="318" r:id="rId14"/>
    <p:sldId id="317" r:id="rId15"/>
    <p:sldId id="322" r:id="rId16"/>
    <p:sldId id="323" r:id="rId17"/>
    <p:sldId id="319" r:id="rId18"/>
    <p:sldId id="329" r:id="rId19"/>
    <p:sldId id="320" r:id="rId20"/>
    <p:sldId id="331" r:id="rId21"/>
    <p:sldId id="324" r:id="rId22"/>
    <p:sldId id="32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25" r:id="rId37"/>
    <p:sldId id="347" r:id="rId38"/>
    <p:sldId id="346" r:id="rId39"/>
    <p:sldId id="35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0854" autoAdjust="0"/>
  </p:normalViewPr>
  <p:slideViewPr>
    <p:cSldViewPr snapToGrid="0">
      <p:cViewPr varScale="1">
        <p:scale>
          <a:sx n="81" d="100"/>
          <a:sy n="81" d="100"/>
        </p:scale>
        <p:origin x="1752" y="7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Concept Mapping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Detecting</a:t>
          </a:r>
          <a:r>
            <a:rPr lang="en-US" baseline="0" dirty="0"/>
            <a:t> the presence of concepts in both student and teacher answers</a:t>
          </a:r>
          <a:endParaRPr lang="en-US" dirty="0"/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D07AD3FD-84FF-467E-9693-752776549C6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Information Extraction</a:t>
          </a:r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/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/>
        </a:p>
      </dgm:t>
    </dgm:pt>
    <dgm:pt modelId="{5D70EFF5-8B31-4A1F-AE44-51E4CF0013E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0" i="0" u="none" dirty="0"/>
            <a:t>Searching student answer for certain concepts or patterns</a:t>
          </a:r>
          <a:endParaRPr lang="en-US" dirty="0"/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Corpus Based Methods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0" i="0" u="none" dirty="0"/>
            <a:t>Utilizing larger documents to compare student answers to</a:t>
          </a:r>
          <a:endParaRPr lang="en-US" dirty="0"/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5EDA317F-AB2E-47DE-BA46-16FA60C3C56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Machine Learning</a:t>
          </a:r>
        </a:p>
      </dgm:t>
    </dgm:pt>
    <dgm:pt modelId="{775EBB35-E8CF-4A14-B0A8-45A53D65E711}" type="parTrans" cxnId="{7B8F902E-4BA3-41AA-9991-54805A6B93DE}">
      <dgm:prSet/>
      <dgm:spPr/>
      <dgm:t>
        <a:bodyPr/>
        <a:lstStyle/>
        <a:p>
          <a:endParaRPr lang="en-US"/>
        </a:p>
      </dgm:t>
    </dgm:pt>
    <dgm:pt modelId="{A75B061E-69EA-487C-8330-1430DA0F139D}" type="sibTrans" cxnId="{7B8F902E-4BA3-41AA-9991-54805A6B93DE}">
      <dgm:prSet/>
      <dgm:spPr/>
      <dgm:t>
        <a:bodyPr/>
        <a:lstStyle/>
        <a:p>
          <a:endParaRPr lang="en-US"/>
        </a:p>
      </dgm:t>
    </dgm:pt>
    <dgm:pt modelId="{F757DBC8-3670-4122-937A-47DB91C0F3F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Utilizing NLP techniques to create features and generate some type of score via a model</a:t>
          </a:r>
        </a:p>
      </dgm:t>
    </dgm:pt>
    <dgm:pt modelId="{8F483F27-8D97-48E5-9210-1B448F1CE277}" type="parTrans" cxnId="{8A3D4B73-3658-4A4C-9DFE-F59E22A79482}">
      <dgm:prSet/>
      <dgm:spPr/>
      <dgm:t>
        <a:bodyPr/>
        <a:lstStyle/>
        <a:p>
          <a:endParaRPr lang="en-US"/>
        </a:p>
      </dgm:t>
    </dgm:pt>
    <dgm:pt modelId="{A46A41DD-2CA4-4800-8F85-546ABB24ED07}" type="sibTrans" cxnId="{8A3D4B73-3658-4A4C-9DFE-F59E22A79482}">
      <dgm:prSet/>
      <dgm:spPr/>
      <dgm:t>
        <a:bodyPr/>
        <a:lstStyle/>
        <a:p>
          <a:endParaRPr lang="en-US"/>
        </a:p>
      </dgm:t>
    </dgm:pt>
    <dgm:pt modelId="{7B2FF309-5120-45E2-ACC8-F8FAA9DBDA55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Evaluation</a:t>
          </a:r>
        </a:p>
      </dgm:t>
    </dgm:pt>
    <dgm:pt modelId="{2CF5AF8A-5687-489A-9838-EDDBB760D421}" type="parTrans" cxnId="{D35DB9DA-961B-46CD-BB14-44CD766D8CB7}">
      <dgm:prSet/>
      <dgm:spPr/>
      <dgm:t>
        <a:bodyPr/>
        <a:lstStyle/>
        <a:p>
          <a:endParaRPr lang="en-US"/>
        </a:p>
      </dgm:t>
    </dgm:pt>
    <dgm:pt modelId="{D5CAA101-B828-45D7-965B-F77CD6FBA109}" type="sibTrans" cxnId="{D35DB9DA-961B-46CD-BB14-44CD766D8CB7}">
      <dgm:prSet/>
      <dgm:spPr/>
      <dgm:t>
        <a:bodyPr/>
        <a:lstStyle/>
        <a:p>
          <a:endParaRPr lang="en-US"/>
        </a:p>
      </dgm:t>
    </dgm:pt>
    <dgm:pt modelId="{EE155DB2-6788-4019-961C-F8B89C275CE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0" i="0" u="none" dirty="0"/>
            <a:t>Method agnostic, about utilizing a standard dataset and crowdsourcing a problem (Kaggle)</a:t>
          </a:r>
          <a:endParaRPr lang="en-US" dirty="0"/>
        </a:p>
      </dgm:t>
    </dgm:pt>
    <dgm:pt modelId="{8395B9D5-FF39-4045-8569-9C13F11FB1E5}" type="parTrans" cxnId="{E3D274C7-DB39-45B8-B18F-742495FE5026}">
      <dgm:prSet/>
      <dgm:spPr/>
      <dgm:t>
        <a:bodyPr/>
        <a:lstStyle/>
        <a:p>
          <a:endParaRPr lang="en-US"/>
        </a:p>
      </dgm:t>
    </dgm:pt>
    <dgm:pt modelId="{F94C628D-62C1-4AF5-B102-2A2AA7FD22DE}" type="sibTrans" cxnId="{E3D274C7-DB39-45B8-B18F-742495FE5026}">
      <dgm:prSet/>
      <dgm:spPr/>
      <dgm:t>
        <a:bodyPr/>
        <a:lstStyle/>
        <a:p>
          <a:endParaRPr lang="en-US"/>
        </a:p>
      </dgm:t>
    </dgm:pt>
    <dgm:pt modelId="{AAD64492-D549-4DE1-BE87-6CDC2A76AADA}" type="pres">
      <dgm:prSet presAssocID="{55C0B14E-AEA6-48D3-A387-ED4A3A3BF840}" presName="root" presStyleCnt="0">
        <dgm:presLayoutVars>
          <dgm:dir/>
          <dgm:resizeHandles val="exact"/>
        </dgm:presLayoutVars>
      </dgm:prSet>
      <dgm:spPr/>
    </dgm:pt>
    <dgm:pt modelId="{69227390-C94A-4D31-A6CF-F3928C6E50F2}" type="pres">
      <dgm:prSet presAssocID="{AACEAFD5-63CF-4AFC-B46F-BE086C5D447C}" presName="compNode" presStyleCnt="0"/>
      <dgm:spPr/>
    </dgm:pt>
    <dgm:pt modelId="{41BCDB97-2E28-4AE1-B025-58EC1E9BF341}" type="pres">
      <dgm:prSet presAssocID="{AACEAFD5-63CF-4AFC-B46F-BE086C5D447C}" presName="bgRect" presStyleLbl="bgShp" presStyleIdx="0" presStyleCnt="5"/>
      <dgm:spPr/>
    </dgm:pt>
    <dgm:pt modelId="{8F19E809-EF17-4303-B011-D7743601DDCE}" type="pres">
      <dgm:prSet presAssocID="{AACEAFD5-63CF-4AFC-B46F-BE086C5D447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8ACE6D98-47D8-483E-BB5C-25C0E30044C0}" type="pres">
      <dgm:prSet presAssocID="{AACEAFD5-63CF-4AFC-B46F-BE086C5D447C}" presName="spaceRect" presStyleCnt="0"/>
      <dgm:spPr/>
    </dgm:pt>
    <dgm:pt modelId="{8732AAD5-3FD0-49F3-9AA3-8D6C6768ABD0}" type="pres">
      <dgm:prSet presAssocID="{AACEAFD5-63CF-4AFC-B46F-BE086C5D447C}" presName="parTx" presStyleLbl="revTx" presStyleIdx="0" presStyleCnt="10">
        <dgm:presLayoutVars>
          <dgm:chMax val="0"/>
          <dgm:chPref val="0"/>
        </dgm:presLayoutVars>
      </dgm:prSet>
      <dgm:spPr/>
    </dgm:pt>
    <dgm:pt modelId="{73C27F54-C1E9-4CD6-96F9-E812C574BA47}" type="pres">
      <dgm:prSet presAssocID="{AACEAFD5-63CF-4AFC-B46F-BE086C5D447C}" presName="desTx" presStyleLbl="revTx" presStyleIdx="1" presStyleCnt="10">
        <dgm:presLayoutVars/>
      </dgm:prSet>
      <dgm:spPr/>
    </dgm:pt>
    <dgm:pt modelId="{F44C3B22-B4F4-41BA-8147-C4F3E04D4A3A}" type="pres">
      <dgm:prSet presAssocID="{7A8D4B4D-06E9-4958-810D-A6226B6AC588}" presName="sibTrans" presStyleCnt="0"/>
      <dgm:spPr/>
    </dgm:pt>
    <dgm:pt modelId="{1061E77C-CF37-4808-9B65-5A9C6F2C9C1A}" type="pres">
      <dgm:prSet presAssocID="{D07AD3FD-84FF-467E-9693-752776549C61}" presName="compNode" presStyleCnt="0"/>
      <dgm:spPr/>
    </dgm:pt>
    <dgm:pt modelId="{09BE2356-669F-4573-BD4D-5C11BF818B4B}" type="pres">
      <dgm:prSet presAssocID="{D07AD3FD-84FF-467E-9693-752776549C61}" presName="bgRect" presStyleLbl="bgShp" presStyleIdx="1" presStyleCnt="5"/>
      <dgm:spPr/>
    </dgm:pt>
    <dgm:pt modelId="{8335A71B-6584-43C3-85C9-A847B802A39E}" type="pres">
      <dgm:prSet presAssocID="{D07AD3FD-84FF-467E-9693-752776549C6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7DFAF4EA-97D0-4968-8733-9229C1D7AF8A}" type="pres">
      <dgm:prSet presAssocID="{D07AD3FD-84FF-467E-9693-752776549C61}" presName="spaceRect" presStyleCnt="0"/>
      <dgm:spPr/>
    </dgm:pt>
    <dgm:pt modelId="{EFDAF22F-9574-46E9-AC85-0D6A980B712B}" type="pres">
      <dgm:prSet presAssocID="{D07AD3FD-84FF-467E-9693-752776549C61}" presName="parTx" presStyleLbl="revTx" presStyleIdx="2" presStyleCnt="10">
        <dgm:presLayoutVars>
          <dgm:chMax val="0"/>
          <dgm:chPref val="0"/>
        </dgm:presLayoutVars>
      </dgm:prSet>
      <dgm:spPr/>
    </dgm:pt>
    <dgm:pt modelId="{3F054187-5A31-4BF7-9F01-76F873E50431}" type="pres">
      <dgm:prSet presAssocID="{D07AD3FD-84FF-467E-9693-752776549C61}" presName="desTx" presStyleLbl="revTx" presStyleIdx="3" presStyleCnt="10">
        <dgm:presLayoutVars/>
      </dgm:prSet>
      <dgm:spPr/>
    </dgm:pt>
    <dgm:pt modelId="{90066B71-884F-4F5C-8158-4AAC62FC8638}" type="pres">
      <dgm:prSet presAssocID="{A8C9B7A9-BC2A-4753-B7F0-F2E361D95520}" presName="sibTrans" presStyleCnt="0"/>
      <dgm:spPr/>
    </dgm:pt>
    <dgm:pt modelId="{3ADDF063-68E4-4614-ADBF-EF5091CE139F}" type="pres">
      <dgm:prSet presAssocID="{D71FC021-6A65-44D1-95B9-0E6C89079866}" presName="compNode" presStyleCnt="0"/>
      <dgm:spPr/>
    </dgm:pt>
    <dgm:pt modelId="{AE920C88-E980-4261-84E0-9A67E513AC75}" type="pres">
      <dgm:prSet presAssocID="{D71FC021-6A65-44D1-95B9-0E6C89079866}" presName="bgRect" presStyleLbl="bgShp" presStyleIdx="2" presStyleCnt="5"/>
      <dgm:spPr/>
    </dgm:pt>
    <dgm:pt modelId="{780A3467-5885-460D-82AD-8F3D4C06E00E}" type="pres">
      <dgm:prSet presAssocID="{D71FC021-6A65-44D1-95B9-0E6C8907986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839D4EF-DA31-4441-B72A-5E3B1991C436}" type="pres">
      <dgm:prSet presAssocID="{D71FC021-6A65-44D1-95B9-0E6C89079866}" presName="spaceRect" presStyleCnt="0"/>
      <dgm:spPr/>
    </dgm:pt>
    <dgm:pt modelId="{AB9A38BE-8267-408C-AC1B-5016D569D355}" type="pres">
      <dgm:prSet presAssocID="{D71FC021-6A65-44D1-95B9-0E6C89079866}" presName="parTx" presStyleLbl="revTx" presStyleIdx="4" presStyleCnt="10">
        <dgm:presLayoutVars>
          <dgm:chMax val="0"/>
          <dgm:chPref val="0"/>
        </dgm:presLayoutVars>
      </dgm:prSet>
      <dgm:spPr/>
    </dgm:pt>
    <dgm:pt modelId="{4AA13C9A-FB47-4305-88EA-AB9EFE263334}" type="pres">
      <dgm:prSet presAssocID="{D71FC021-6A65-44D1-95B9-0E6C89079866}" presName="desTx" presStyleLbl="revTx" presStyleIdx="5" presStyleCnt="10">
        <dgm:presLayoutVars/>
      </dgm:prSet>
      <dgm:spPr/>
    </dgm:pt>
    <dgm:pt modelId="{871749E8-9D12-407A-829E-7E07F13D0E49}" type="pres">
      <dgm:prSet presAssocID="{9B090D9D-470E-46E2-AABB-0368A52481AA}" presName="sibTrans" presStyleCnt="0"/>
      <dgm:spPr/>
    </dgm:pt>
    <dgm:pt modelId="{ED6B414D-2081-48A0-9ADF-ADAA3E9442E0}" type="pres">
      <dgm:prSet presAssocID="{5EDA317F-AB2E-47DE-BA46-16FA60C3C561}" presName="compNode" presStyleCnt="0"/>
      <dgm:spPr/>
    </dgm:pt>
    <dgm:pt modelId="{BFF690ED-CD7F-4A3C-8802-5047A4A848F7}" type="pres">
      <dgm:prSet presAssocID="{5EDA317F-AB2E-47DE-BA46-16FA60C3C561}" presName="bgRect" presStyleLbl="bgShp" presStyleIdx="3" presStyleCnt="5"/>
      <dgm:spPr/>
    </dgm:pt>
    <dgm:pt modelId="{33764AFD-4C5E-458C-B6A1-696380B9A9AD}" type="pres">
      <dgm:prSet presAssocID="{5EDA317F-AB2E-47DE-BA46-16FA60C3C56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F9B387C-E64A-418C-8CBD-014E84396F3E}" type="pres">
      <dgm:prSet presAssocID="{5EDA317F-AB2E-47DE-BA46-16FA60C3C561}" presName="spaceRect" presStyleCnt="0"/>
      <dgm:spPr/>
    </dgm:pt>
    <dgm:pt modelId="{89763CD7-9476-4ADB-A632-97CFC1465306}" type="pres">
      <dgm:prSet presAssocID="{5EDA317F-AB2E-47DE-BA46-16FA60C3C561}" presName="parTx" presStyleLbl="revTx" presStyleIdx="6" presStyleCnt="10">
        <dgm:presLayoutVars>
          <dgm:chMax val="0"/>
          <dgm:chPref val="0"/>
        </dgm:presLayoutVars>
      </dgm:prSet>
      <dgm:spPr/>
    </dgm:pt>
    <dgm:pt modelId="{93F66C18-9123-42C5-B056-7CCB3FE00D17}" type="pres">
      <dgm:prSet presAssocID="{5EDA317F-AB2E-47DE-BA46-16FA60C3C561}" presName="desTx" presStyleLbl="revTx" presStyleIdx="7" presStyleCnt="10">
        <dgm:presLayoutVars/>
      </dgm:prSet>
      <dgm:spPr/>
    </dgm:pt>
    <dgm:pt modelId="{B09A0488-B848-4D09-BB1A-FE0C1A106671}" type="pres">
      <dgm:prSet presAssocID="{A75B061E-69EA-487C-8330-1430DA0F139D}" presName="sibTrans" presStyleCnt="0"/>
      <dgm:spPr/>
    </dgm:pt>
    <dgm:pt modelId="{C0EC54EA-6307-4633-9D4F-EDCC6E43F855}" type="pres">
      <dgm:prSet presAssocID="{7B2FF309-5120-45E2-ACC8-F8FAA9DBDA55}" presName="compNode" presStyleCnt="0"/>
      <dgm:spPr/>
    </dgm:pt>
    <dgm:pt modelId="{101FC7C0-B34D-4E10-B96D-563B84D99DB8}" type="pres">
      <dgm:prSet presAssocID="{7B2FF309-5120-45E2-ACC8-F8FAA9DBDA55}" presName="bgRect" presStyleLbl="bgShp" presStyleIdx="4" presStyleCnt="5"/>
      <dgm:spPr/>
    </dgm:pt>
    <dgm:pt modelId="{2A025AF3-9CF0-4A78-9C73-629506D2C4DC}" type="pres">
      <dgm:prSet presAssocID="{7B2FF309-5120-45E2-ACC8-F8FAA9DBDA5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FB2CF291-EC12-47B7-BD05-2485134D7F96}" type="pres">
      <dgm:prSet presAssocID="{7B2FF309-5120-45E2-ACC8-F8FAA9DBDA55}" presName="spaceRect" presStyleCnt="0"/>
      <dgm:spPr/>
    </dgm:pt>
    <dgm:pt modelId="{EA44BEFA-4BCE-484D-8CBA-854494C8108D}" type="pres">
      <dgm:prSet presAssocID="{7B2FF309-5120-45E2-ACC8-F8FAA9DBDA55}" presName="parTx" presStyleLbl="revTx" presStyleIdx="8" presStyleCnt="10">
        <dgm:presLayoutVars>
          <dgm:chMax val="0"/>
          <dgm:chPref val="0"/>
        </dgm:presLayoutVars>
      </dgm:prSet>
      <dgm:spPr/>
    </dgm:pt>
    <dgm:pt modelId="{BA90A7E9-9282-4325-B48C-42B3D2E892EC}" type="pres">
      <dgm:prSet presAssocID="{7B2FF309-5120-45E2-ACC8-F8FAA9DBDA55}" presName="desTx" presStyleLbl="revTx" presStyleIdx="9" presStyleCnt="10">
        <dgm:presLayoutVars/>
      </dgm:prSet>
      <dgm:spPr/>
    </dgm:pt>
  </dgm:ptLst>
  <dgm:cxnLst>
    <dgm:cxn modelId="{E2F4041A-3B47-4FCC-9579-04E9CE123A1E}" type="presOf" srcId="{D71FC021-6A65-44D1-95B9-0E6C89079866}" destId="{AB9A38BE-8267-408C-AC1B-5016D569D355}" srcOrd="0" destOrd="0" presId="urn:microsoft.com/office/officeart/2018/2/layout/IconVerticalSolidList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35403A5D-660E-417B-93EF-5253C6C9236E}" type="presOf" srcId="{55C0B14E-AEA6-48D3-A387-ED4A3A3BF840}" destId="{AAD64492-D549-4DE1-BE87-6CDC2A76AADA}" srcOrd="0" destOrd="0" presId="urn:microsoft.com/office/officeart/2018/2/layout/IconVerticalSolidList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B4FCAE48-719E-4C71-9959-E2EED9CA0956}" type="presOf" srcId="{349299C9-846E-4827-813A-349CCCE20782}" destId="{73C27F54-C1E9-4CD6-96F9-E812C574BA47}" srcOrd="0" destOrd="0" presId="urn:microsoft.com/office/officeart/2018/2/layout/IconVerticalSolidList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B0AF9572-F046-426F-9C6F-EB8E545A2C1E}" type="presOf" srcId="{4A6BB192-9983-4F48-BBC5-6E384EED7EC5}" destId="{4AA13C9A-FB47-4305-88EA-AB9EFE263334}" srcOrd="0" destOrd="0" presId="urn:microsoft.com/office/officeart/2018/2/layout/IconVerticalSolidList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508C9F7D-E920-434C-8B8D-61A5B01E439A}" type="presOf" srcId="{D07AD3FD-84FF-467E-9693-752776549C61}" destId="{EFDAF22F-9574-46E9-AC85-0D6A980B712B}" srcOrd="0" destOrd="0" presId="urn:microsoft.com/office/officeart/2018/2/layout/IconVerticalSolidList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C0B72AA2-F596-4971-A3FA-30BFA755A3A3}" type="presOf" srcId="{F757DBC8-3670-4122-937A-47DB91C0F3FE}" destId="{93F66C18-9123-42C5-B056-7CCB3FE00D17}" srcOrd="0" destOrd="0" presId="urn:microsoft.com/office/officeart/2018/2/layout/IconVerticalSolidList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C23725C7-8449-4018-8B12-A1332C3A53E1}" type="presOf" srcId="{5D70EFF5-8B31-4A1F-AE44-51E4CF0013EB}" destId="{3F054187-5A31-4BF7-9F01-76F873E50431}" srcOrd="0" destOrd="0" presId="urn:microsoft.com/office/officeart/2018/2/layout/IconVerticalSolidList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48CD74EC-5776-472F-BE23-CB4D230D292C}" type="presOf" srcId="{7B2FF309-5120-45E2-ACC8-F8FAA9DBDA55}" destId="{EA44BEFA-4BCE-484D-8CBA-854494C8108D}" srcOrd="0" destOrd="0" presId="urn:microsoft.com/office/officeart/2018/2/layout/IconVerticalSolidList"/>
    <dgm:cxn modelId="{F0868AF1-4DB8-4A3D-A497-DCB885412F82}" type="presOf" srcId="{EE155DB2-6788-4019-961C-F8B89C275CE8}" destId="{BA90A7E9-9282-4325-B48C-42B3D2E892EC}" srcOrd="0" destOrd="0" presId="urn:microsoft.com/office/officeart/2018/2/layout/IconVerticalSolidList"/>
    <dgm:cxn modelId="{928827F6-895E-4650-A9B1-70C4DC391694}" type="presOf" srcId="{AACEAFD5-63CF-4AFC-B46F-BE086C5D447C}" destId="{8732AAD5-3FD0-49F3-9AA3-8D6C6768ABD0}" srcOrd="0" destOrd="0" presId="urn:microsoft.com/office/officeart/2018/2/layout/IconVerticalSolidList"/>
    <dgm:cxn modelId="{097632F6-A960-4EE3-8CA8-4298A8800B62}" type="presOf" srcId="{5EDA317F-AB2E-47DE-BA46-16FA60C3C561}" destId="{89763CD7-9476-4ADB-A632-97CFC1465306}" srcOrd="0" destOrd="0" presId="urn:microsoft.com/office/officeart/2018/2/layout/IconVerticalSolidList"/>
    <dgm:cxn modelId="{CB91B501-C127-40A7-AADE-8B704B36404D}" type="presParOf" srcId="{AAD64492-D549-4DE1-BE87-6CDC2A76AADA}" destId="{69227390-C94A-4D31-A6CF-F3928C6E50F2}" srcOrd="0" destOrd="0" presId="urn:microsoft.com/office/officeart/2018/2/layout/IconVerticalSolidList"/>
    <dgm:cxn modelId="{6085FEC2-B0D8-4078-B0D4-83EB346F5CA6}" type="presParOf" srcId="{69227390-C94A-4D31-A6CF-F3928C6E50F2}" destId="{41BCDB97-2E28-4AE1-B025-58EC1E9BF341}" srcOrd="0" destOrd="0" presId="urn:microsoft.com/office/officeart/2018/2/layout/IconVerticalSolidList"/>
    <dgm:cxn modelId="{15EFD572-56F5-41FC-8F94-91FE8FCB1EF8}" type="presParOf" srcId="{69227390-C94A-4D31-A6CF-F3928C6E50F2}" destId="{8F19E809-EF17-4303-B011-D7743601DDCE}" srcOrd="1" destOrd="0" presId="urn:microsoft.com/office/officeart/2018/2/layout/IconVerticalSolidList"/>
    <dgm:cxn modelId="{1B7D76AA-F159-4736-92F7-6390DCB4B8B6}" type="presParOf" srcId="{69227390-C94A-4D31-A6CF-F3928C6E50F2}" destId="{8ACE6D98-47D8-483E-BB5C-25C0E30044C0}" srcOrd="2" destOrd="0" presId="urn:microsoft.com/office/officeart/2018/2/layout/IconVerticalSolidList"/>
    <dgm:cxn modelId="{74E1A4B9-097D-42E7-899E-82997E3CA398}" type="presParOf" srcId="{69227390-C94A-4D31-A6CF-F3928C6E50F2}" destId="{8732AAD5-3FD0-49F3-9AA3-8D6C6768ABD0}" srcOrd="3" destOrd="0" presId="urn:microsoft.com/office/officeart/2018/2/layout/IconVerticalSolidList"/>
    <dgm:cxn modelId="{68B129F2-84F9-4ABA-AC39-628037EBD83F}" type="presParOf" srcId="{69227390-C94A-4D31-A6CF-F3928C6E50F2}" destId="{73C27F54-C1E9-4CD6-96F9-E812C574BA47}" srcOrd="4" destOrd="0" presId="urn:microsoft.com/office/officeart/2018/2/layout/IconVerticalSolidList"/>
    <dgm:cxn modelId="{444B7780-1564-465F-A81C-A9A534E56CAA}" type="presParOf" srcId="{AAD64492-D549-4DE1-BE87-6CDC2A76AADA}" destId="{F44C3B22-B4F4-41BA-8147-C4F3E04D4A3A}" srcOrd="1" destOrd="0" presId="urn:microsoft.com/office/officeart/2018/2/layout/IconVerticalSolidList"/>
    <dgm:cxn modelId="{09058FB4-E435-4470-AAFB-F2F1F082F7BE}" type="presParOf" srcId="{AAD64492-D549-4DE1-BE87-6CDC2A76AADA}" destId="{1061E77C-CF37-4808-9B65-5A9C6F2C9C1A}" srcOrd="2" destOrd="0" presId="urn:microsoft.com/office/officeart/2018/2/layout/IconVerticalSolidList"/>
    <dgm:cxn modelId="{E5E0D6CC-228A-4567-BB62-6AE0879CC4BC}" type="presParOf" srcId="{1061E77C-CF37-4808-9B65-5A9C6F2C9C1A}" destId="{09BE2356-669F-4573-BD4D-5C11BF818B4B}" srcOrd="0" destOrd="0" presId="urn:microsoft.com/office/officeart/2018/2/layout/IconVerticalSolidList"/>
    <dgm:cxn modelId="{596CB8E5-D5EE-4288-8907-15DB834193BF}" type="presParOf" srcId="{1061E77C-CF37-4808-9B65-5A9C6F2C9C1A}" destId="{8335A71B-6584-43C3-85C9-A847B802A39E}" srcOrd="1" destOrd="0" presId="urn:microsoft.com/office/officeart/2018/2/layout/IconVerticalSolidList"/>
    <dgm:cxn modelId="{F2EF58CD-0ABA-4247-A6DD-DD9A306D5012}" type="presParOf" srcId="{1061E77C-CF37-4808-9B65-5A9C6F2C9C1A}" destId="{7DFAF4EA-97D0-4968-8733-9229C1D7AF8A}" srcOrd="2" destOrd="0" presId="urn:microsoft.com/office/officeart/2018/2/layout/IconVerticalSolidList"/>
    <dgm:cxn modelId="{7A80EC66-FB2F-4968-A420-6D4339651421}" type="presParOf" srcId="{1061E77C-CF37-4808-9B65-5A9C6F2C9C1A}" destId="{EFDAF22F-9574-46E9-AC85-0D6A980B712B}" srcOrd="3" destOrd="0" presId="urn:microsoft.com/office/officeart/2018/2/layout/IconVerticalSolidList"/>
    <dgm:cxn modelId="{231E8897-EF8A-468C-86A5-81CC1127231D}" type="presParOf" srcId="{1061E77C-CF37-4808-9B65-5A9C6F2C9C1A}" destId="{3F054187-5A31-4BF7-9F01-76F873E50431}" srcOrd="4" destOrd="0" presId="urn:microsoft.com/office/officeart/2018/2/layout/IconVerticalSolidList"/>
    <dgm:cxn modelId="{9A1308A3-8FDA-44D9-9061-9F02693DB499}" type="presParOf" srcId="{AAD64492-D549-4DE1-BE87-6CDC2A76AADA}" destId="{90066B71-884F-4F5C-8158-4AAC62FC8638}" srcOrd="3" destOrd="0" presId="urn:microsoft.com/office/officeart/2018/2/layout/IconVerticalSolidList"/>
    <dgm:cxn modelId="{CDDA9902-7694-43F3-B5A4-36C6DD06B4EE}" type="presParOf" srcId="{AAD64492-D549-4DE1-BE87-6CDC2A76AADA}" destId="{3ADDF063-68E4-4614-ADBF-EF5091CE139F}" srcOrd="4" destOrd="0" presId="urn:microsoft.com/office/officeart/2018/2/layout/IconVerticalSolidList"/>
    <dgm:cxn modelId="{1D37D19F-7DE2-4079-A222-77B518BA2305}" type="presParOf" srcId="{3ADDF063-68E4-4614-ADBF-EF5091CE139F}" destId="{AE920C88-E980-4261-84E0-9A67E513AC75}" srcOrd="0" destOrd="0" presId="urn:microsoft.com/office/officeart/2018/2/layout/IconVerticalSolidList"/>
    <dgm:cxn modelId="{26D1ECDF-2BAC-4A6C-9364-5055CCF76931}" type="presParOf" srcId="{3ADDF063-68E4-4614-ADBF-EF5091CE139F}" destId="{780A3467-5885-460D-82AD-8F3D4C06E00E}" srcOrd="1" destOrd="0" presId="urn:microsoft.com/office/officeart/2018/2/layout/IconVerticalSolidList"/>
    <dgm:cxn modelId="{F1499BD9-0E24-4920-8060-71A87C8E3A1A}" type="presParOf" srcId="{3ADDF063-68E4-4614-ADBF-EF5091CE139F}" destId="{5839D4EF-DA31-4441-B72A-5E3B1991C436}" srcOrd="2" destOrd="0" presId="urn:microsoft.com/office/officeart/2018/2/layout/IconVerticalSolidList"/>
    <dgm:cxn modelId="{2947F68B-393D-4C51-A1FE-B992913C9351}" type="presParOf" srcId="{3ADDF063-68E4-4614-ADBF-EF5091CE139F}" destId="{AB9A38BE-8267-408C-AC1B-5016D569D355}" srcOrd="3" destOrd="0" presId="urn:microsoft.com/office/officeart/2018/2/layout/IconVerticalSolidList"/>
    <dgm:cxn modelId="{D744A721-C0F5-41E5-A7D8-C747E7335151}" type="presParOf" srcId="{3ADDF063-68E4-4614-ADBF-EF5091CE139F}" destId="{4AA13C9A-FB47-4305-88EA-AB9EFE263334}" srcOrd="4" destOrd="0" presId="urn:microsoft.com/office/officeart/2018/2/layout/IconVerticalSolidList"/>
    <dgm:cxn modelId="{24FE3FE5-5F02-4B1D-8863-B08319D6968D}" type="presParOf" srcId="{AAD64492-D549-4DE1-BE87-6CDC2A76AADA}" destId="{871749E8-9D12-407A-829E-7E07F13D0E49}" srcOrd="5" destOrd="0" presId="urn:microsoft.com/office/officeart/2018/2/layout/IconVerticalSolidList"/>
    <dgm:cxn modelId="{21069C72-2AB1-4422-AEF5-5A6E2298DED9}" type="presParOf" srcId="{AAD64492-D549-4DE1-BE87-6CDC2A76AADA}" destId="{ED6B414D-2081-48A0-9ADF-ADAA3E9442E0}" srcOrd="6" destOrd="0" presId="urn:microsoft.com/office/officeart/2018/2/layout/IconVerticalSolidList"/>
    <dgm:cxn modelId="{0F109F0A-4DF9-411C-8424-262C06A2CB34}" type="presParOf" srcId="{ED6B414D-2081-48A0-9ADF-ADAA3E9442E0}" destId="{BFF690ED-CD7F-4A3C-8802-5047A4A848F7}" srcOrd="0" destOrd="0" presId="urn:microsoft.com/office/officeart/2018/2/layout/IconVerticalSolidList"/>
    <dgm:cxn modelId="{02F6D69A-D2FF-4404-BBFB-4D76E99D1AE2}" type="presParOf" srcId="{ED6B414D-2081-48A0-9ADF-ADAA3E9442E0}" destId="{33764AFD-4C5E-458C-B6A1-696380B9A9AD}" srcOrd="1" destOrd="0" presId="urn:microsoft.com/office/officeart/2018/2/layout/IconVerticalSolidList"/>
    <dgm:cxn modelId="{E7AA71BF-741B-4D6B-B6BC-C56DA39F2938}" type="presParOf" srcId="{ED6B414D-2081-48A0-9ADF-ADAA3E9442E0}" destId="{9F9B387C-E64A-418C-8CBD-014E84396F3E}" srcOrd="2" destOrd="0" presId="urn:microsoft.com/office/officeart/2018/2/layout/IconVerticalSolidList"/>
    <dgm:cxn modelId="{1D42E1F4-EEEB-4A61-B695-B241DF469950}" type="presParOf" srcId="{ED6B414D-2081-48A0-9ADF-ADAA3E9442E0}" destId="{89763CD7-9476-4ADB-A632-97CFC1465306}" srcOrd="3" destOrd="0" presId="urn:microsoft.com/office/officeart/2018/2/layout/IconVerticalSolidList"/>
    <dgm:cxn modelId="{5448A8DE-751E-4266-B1A4-79B60FE2B4A2}" type="presParOf" srcId="{ED6B414D-2081-48A0-9ADF-ADAA3E9442E0}" destId="{93F66C18-9123-42C5-B056-7CCB3FE00D17}" srcOrd="4" destOrd="0" presId="urn:microsoft.com/office/officeart/2018/2/layout/IconVerticalSolidList"/>
    <dgm:cxn modelId="{F4F90E4F-CCA9-4D30-AD6A-6DDDCA2DD1A9}" type="presParOf" srcId="{AAD64492-D549-4DE1-BE87-6CDC2A76AADA}" destId="{B09A0488-B848-4D09-BB1A-FE0C1A106671}" srcOrd="7" destOrd="0" presId="urn:microsoft.com/office/officeart/2018/2/layout/IconVerticalSolidList"/>
    <dgm:cxn modelId="{1DD8953E-2EC7-4D56-9043-36D5CA567FFF}" type="presParOf" srcId="{AAD64492-D549-4DE1-BE87-6CDC2A76AADA}" destId="{C0EC54EA-6307-4633-9D4F-EDCC6E43F855}" srcOrd="8" destOrd="0" presId="urn:microsoft.com/office/officeart/2018/2/layout/IconVerticalSolidList"/>
    <dgm:cxn modelId="{FDF55102-9F6A-4067-8D86-63D3DE6BB575}" type="presParOf" srcId="{C0EC54EA-6307-4633-9D4F-EDCC6E43F855}" destId="{101FC7C0-B34D-4E10-B96D-563B84D99DB8}" srcOrd="0" destOrd="0" presId="urn:microsoft.com/office/officeart/2018/2/layout/IconVerticalSolidList"/>
    <dgm:cxn modelId="{6E374AD0-BCFD-4347-9DA0-F9D786A3452A}" type="presParOf" srcId="{C0EC54EA-6307-4633-9D4F-EDCC6E43F855}" destId="{2A025AF3-9CF0-4A78-9C73-629506D2C4DC}" srcOrd="1" destOrd="0" presId="urn:microsoft.com/office/officeart/2018/2/layout/IconVerticalSolidList"/>
    <dgm:cxn modelId="{54D71646-3B97-48DC-BE66-8EE6E142E2D8}" type="presParOf" srcId="{C0EC54EA-6307-4633-9D4F-EDCC6E43F855}" destId="{FB2CF291-EC12-47B7-BD05-2485134D7F96}" srcOrd="2" destOrd="0" presId="urn:microsoft.com/office/officeart/2018/2/layout/IconVerticalSolidList"/>
    <dgm:cxn modelId="{F2C7C059-A15C-4E67-AE21-9AA73B7A12E7}" type="presParOf" srcId="{C0EC54EA-6307-4633-9D4F-EDCC6E43F855}" destId="{EA44BEFA-4BCE-484D-8CBA-854494C8108D}" srcOrd="3" destOrd="0" presId="urn:microsoft.com/office/officeart/2018/2/layout/IconVerticalSolidList"/>
    <dgm:cxn modelId="{AFB488C0-AD3C-48B2-A96B-27CF66A7486E}" type="presParOf" srcId="{C0EC54EA-6307-4633-9D4F-EDCC6E43F855}" destId="{BA90A7E9-9282-4325-B48C-42B3D2E892E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Research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0" i="0" u="none"/>
            <a:t>Read a handful of papers to get my bearing. Looked at how ASAG has been done throughout the years.</a:t>
          </a:r>
          <a:endParaRPr lang="en-US"/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D07AD3FD-84FF-467E-9693-752776549C6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</a:t>
          </a:r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/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/>
        </a:p>
      </dgm:t>
    </dgm:pt>
    <dgm:pt modelId="{5D70EFF5-8B31-4A1F-AE44-51E4CF0013E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0" i="0" u="none"/>
            <a:t>Found a dataset that used real world science questions. Cleaned and processed it into many forms including ordering and stemming.</a:t>
          </a:r>
          <a:endParaRPr lang="en-US"/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Feature Engineering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0" i="0" u="none"/>
            <a:t>Created three categories of features, sentence stats, similarity metrics, and n-gram flags.</a:t>
          </a:r>
          <a:endParaRPr lang="en-US"/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5EDA317F-AB2E-47DE-BA46-16FA60C3C56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Modeling and Validation</a:t>
          </a:r>
        </a:p>
      </dgm:t>
    </dgm:pt>
    <dgm:pt modelId="{775EBB35-E8CF-4A14-B0A8-45A53D65E711}" type="parTrans" cxnId="{7B8F902E-4BA3-41AA-9991-54805A6B93DE}">
      <dgm:prSet/>
      <dgm:spPr/>
      <dgm:t>
        <a:bodyPr/>
        <a:lstStyle/>
        <a:p>
          <a:endParaRPr lang="en-US"/>
        </a:p>
      </dgm:t>
    </dgm:pt>
    <dgm:pt modelId="{A75B061E-69EA-487C-8330-1430DA0F139D}" type="sibTrans" cxnId="{7B8F902E-4BA3-41AA-9991-54805A6B93DE}">
      <dgm:prSet/>
      <dgm:spPr/>
      <dgm:t>
        <a:bodyPr/>
        <a:lstStyle/>
        <a:p>
          <a:endParaRPr lang="en-US"/>
        </a:p>
      </dgm:t>
    </dgm:pt>
    <dgm:pt modelId="{F757DBC8-3670-4122-937A-47DB91C0F3F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Modelled with supervised, unsupervised, and a combination method that’s technically unsupervised.</a:t>
          </a:r>
        </a:p>
      </dgm:t>
    </dgm:pt>
    <dgm:pt modelId="{8F483F27-8D97-48E5-9210-1B448F1CE277}" type="parTrans" cxnId="{8A3D4B73-3658-4A4C-9DFE-F59E22A79482}">
      <dgm:prSet/>
      <dgm:spPr/>
      <dgm:t>
        <a:bodyPr/>
        <a:lstStyle/>
        <a:p>
          <a:endParaRPr lang="en-US"/>
        </a:p>
      </dgm:t>
    </dgm:pt>
    <dgm:pt modelId="{A46A41DD-2CA4-4800-8F85-546ABB24ED07}" type="sibTrans" cxnId="{8A3D4B73-3658-4A4C-9DFE-F59E22A79482}">
      <dgm:prSet/>
      <dgm:spPr/>
      <dgm:t>
        <a:bodyPr/>
        <a:lstStyle/>
        <a:p>
          <a:endParaRPr lang="en-US"/>
        </a:p>
      </dgm:t>
    </dgm:pt>
    <dgm:pt modelId="{7B2FF309-5120-45E2-ACC8-F8FAA9DBDA55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Application</a:t>
          </a:r>
        </a:p>
      </dgm:t>
    </dgm:pt>
    <dgm:pt modelId="{2CF5AF8A-5687-489A-9838-EDDBB760D421}" type="parTrans" cxnId="{D35DB9DA-961B-46CD-BB14-44CD766D8CB7}">
      <dgm:prSet/>
      <dgm:spPr/>
      <dgm:t>
        <a:bodyPr/>
        <a:lstStyle/>
        <a:p>
          <a:endParaRPr lang="en-US"/>
        </a:p>
      </dgm:t>
    </dgm:pt>
    <dgm:pt modelId="{D5CAA101-B828-45D7-965B-F77CD6FBA109}" type="sibTrans" cxnId="{D35DB9DA-961B-46CD-BB14-44CD766D8CB7}">
      <dgm:prSet/>
      <dgm:spPr/>
      <dgm:t>
        <a:bodyPr/>
        <a:lstStyle/>
        <a:p>
          <a:endParaRPr lang="en-US"/>
        </a:p>
      </dgm:t>
    </dgm:pt>
    <dgm:pt modelId="{EE155DB2-6788-4019-961C-F8B89C275CE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0" i="0" u="none"/>
            <a:t>Created an application for people to explore my project as well as teachers to use my models.</a:t>
          </a:r>
          <a:endParaRPr lang="en-US"/>
        </a:p>
      </dgm:t>
    </dgm:pt>
    <dgm:pt modelId="{8395B9D5-FF39-4045-8569-9C13F11FB1E5}" type="parTrans" cxnId="{E3D274C7-DB39-45B8-B18F-742495FE5026}">
      <dgm:prSet/>
      <dgm:spPr/>
      <dgm:t>
        <a:bodyPr/>
        <a:lstStyle/>
        <a:p>
          <a:endParaRPr lang="en-US"/>
        </a:p>
      </dgm:t>
    </dgm:pt>
    <dgm:pt modelId="{F94C628D-62C1-4AF5-B102-2A2AA7FD22DE}" type="sibTrans" cxnId="{E3D274C7-DB39-45B8-B18F-742495FE5026}">
      <dgm:prSet/>
      <dgm:spPr/>
      <dgm:t>
        <a:bodyPr/>
        <a:lstStyle/>
        <a:p>
          <a:endParaRPr lang="en-US"/>
        </a:p>
      </dgm:t>
    </dgm:pt>
    <dgm:pt modelId="{AAD64492-D549-4DE1-BE87-6CDC2A76AADA}" type="pres">
      <dgm:prSet presAssocID="{55C0B14E-AEA6-48D3-A387-ED4A3A3BF840}" presName="root" presStyleCnt="0">
        <dgm:presLayoutVars>
          <dgm:dir/>
          <dgm:resizeHandles val="exact"/>
        </dgm:presLayoutVars>
      </dgm:prSet>
      <dgm:spPr/>
    </dgm:pt>
    <dgm:pt modelId="{69227390-C94A-4D31-A6CF-F3928C6E50F2}" type="pres">
      <dgm:prSet presAssocID="{AACEAFD5-63CF-4AFC-B46F-BE086C5D447C}" presName="compNode" presStyleCnt="0"/>
      <dgm:spPr/>
    </dgm:pt>
    <dgm:pt modelId="{41BCDB97-2E28-4AE1-B025-58EC1E9BF341}" type="pres">
      <dgm:prSet presAssocID="{AACEAFD5-63CF-4AFC-B46F-BE086C5D447C}" presName="bgRect" presStyleLbl="bgShp" presStyleIdx="0" presStyleCnt="5"/>
      <dgm:spPr/>
    </dgm:pt>
    <dgm:pt modelId="{8F19E809-EF17-4303-B011-D7743601DDCE}" type="pres">
      <dgm:prSet presAssocID="{AACEAFD5-63CF-4AFC-B46F-BE086C5D447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8ACE6D98-47D8-483E-BB5C-25C0E30044C0}" type="pres">
      <dgm:prSet presAssocID="{AACEAFD5-63CF-4AFC-B46F-BE086C5D447C}" presName="spaceRect" presStyleCnt="0"/>
      <dgm:spPr/>
    </dgm:pt>
    <dgm:pt modelId="{8732AAD5-3FD0-49F3-9AA3-8D6C6768ABD0}" type="pres">
      <dgm:prSet presAssocID="{AACEAFD5-63CF-4AFC-B46F-BE086C5D447C}" presName="parTx" presStyleLbl="revTx" presStyleIdx="0" presStyleCnt="10">
        <dgm:presLayoutVars>
          <dgm:chMax val="0"/>
          <dgm:chPref val="0"/>
        </dgm:presLayoutVars>
      </dgm:prSet>
      <dgm:spPr/>
    </dgm:pt>
    <dgm:pt modelId="{73C27F54-C1E9-4CD6-96F9-E812C574BA47}" type="pres">
      <dgm:prSet presAssocID="{AACEAFD5-63CF-4AFC-B46F-BE086C5D447C}" presName="desTx" presStyleLbl="revTx" presStyleIdx="1" presStyleCnt="10">
        <dgm:presLayoutVars/>
      </dgm:prSet>
      <dgm:spPr/>
    </dgm:pt>
    <dgm:pt modelId="{F44C3B22-B4F4-41BA-8147-C4F3E04D4A3A}" type="pres">
      <dgm:prSet presAssocID="{7A8D4B4D-06E9-4958-810D-A6226B6AC588}" presName="sibTrans" presStyleCnt="0"/>
      <dgm:spPr/>
    </dgm:pt>
    <dgm:pt modelId="{1061E77C-CF37-4808-9B65-5A9C6F2C9C1A}" type="pres">
      <dgm:prSet presAssocID="{D07AD3FD-84FF-467E-9693-752776549C61}" presName="compNode" presStyleCnt="0"/>
      <dgm:spPr/>
    </dgm:pt>
    <dgm:pt modelId="{09BE2356-669F-4573-BD4D-5C11BF818B4B}" type="pres">
      <dgm:prSet presAssocID="{D07AD3FD-84FF-467E-9693-752776549C61}" presName="bgRect" presStyleLbl="bgShp" presStyleIdx="1" presStyleCnt="5"/>
      <dgm:spPr/>
    </dgm:pt>
    <dgm:pt modelId="{8335A71B-6584-43C3-85C9-A847B802A39E}" type="pres">
      <dgm:prSet presAssocID="{D07AD3FD-84FF-467E-9693-752776549C6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DFAF4EA-97D0-4968-8733-9229C1D7AF8A}" type="pres">
      <dgm:prSet presAssocID="{D07AD3FD-84FF-467E-9693-752776549C61}" presName="spaceRect" presStyleCnt="0"/>
      <dgm:spPr/>
    </dgm:pt>
    <dgm:pt modelId="{EFDAF22F-9574-46E9-AC85-0D6A980B712B}" type="pres">
      <dgm:prSet presAssocID="{D07AD3FD-84FF-467E-9693-752776549C61}" presName="parTx" presStyleLbl="revTx" presStyleIdx="2" presStyleCnt="10">
        <dgm:presLayoutVars>
          <dgm:chMax val="0"/>
          <dgm:chPref val="0"/>
        </dgm:presLayoutVars>
      </dgm:prSet>
      <dgm:spPr/>
    </dgm:pt>
    <dgm:pt modelId="{3F054187-5A31-4BF7-9F01-76F873E50431}" type="pres">
      <dgm:prSet presAssocID="{D07AD3FD-84FF-467E-9693-752776549C61}" presName="desTx" presStyleLbl="revTx" presStyleIdx="3" presStyleCnt="10">
        <dgm:presLayoutVars/>
      </dgm:prSet>
      <dgm:spPr/>
    </dgm:pt>
    <dgm:pt modelId="{90066B71-884F-4F5C-8158-4AAC62FC8638}" type="pres">
      <dgm:prSet presAssocID="{A8C9B7A9-BC2A-4753-B7F0-F2E361D95520}" presName="sibTrans" presStyleCnt="0"/>
      <dgm:spPr/>
    </dgm:pt>
    <dgm:pt modelId="{3ADDF063-68E4-4614-ADBF-EF5091CE139F}" type="pres">
      <dgm:prSet presAssocID="{D71FC021-6A65-44D1-95B9-0E6C89079866}" presName="compNode" presStyleCnt="0"/>
      <dgm:spPr/>
    </dgm:pt>
    <dgm:pt modelId="{AE920C88-E980-4261-84E0-9A67E513AC75}" type="pres">
      <dgm:prSet presAssocID="{D71FC021-6A65-44D1-95B9-0E6C89079866}" presName="bgRect" presStyleLbl="bgShp" presStyleIdx="2" presStyleCnt="5"/>
      <dgm:spPr/>
    </dgm:pt>
    <dgm:pt modelId="{780A3467-5885-460D-82AD-8F3D4C06E00E}" type="pres">
      <dgm:prSet presAssocID="{D71FC021-6A65-44D1-95B9-0E6C8907986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5839D4EF-DA31-4441-B72A-5E3B1991C436}" type="pres">
      <dgm:prSet presAssocID="{D71FC021-6A65-44D1-95B9-0E6C89079866}" presName="spaceRect" presStyleCnt="0"/>
      <dgm:spPr/>
    </dgm:pt>
    <dgm:pt modelId="{AB9A38BE-8267-408C-AC1B-5016D569D355}" type="pres">
      <dgm:prSet presAssocID="{D71FC021-6A65-44D1-95B9-0E6C89079866}" presName="parTx" presStyleLbl="revTx" presStyleIdx="4" presStyleCnt="10">
        <dgm:presLayoutVars>
          <dgm:chMax val="0"/>
          <dgm:chPref val="0"/>
        </dgm:presLayoutVars>
      </dgm:prSet>
      <dgm:spPr/>
    </dgm:pt>
    <dgm:pt modelId="{4AA13C9A-FB47-4305-88EA-AB9EFE263334}" type="pres">
      <dgm:prSet presAssocID="{D71FC021-6A65-44D1-95B9-0E6C89079866}" presName="desTx" presStyleLbl="revTx" presStyleIdx="5" presStyleCnt="10">
        <dgm:presLayoutVars/>
      </dgm:prSet>
      <dgm:spPr/>
    </dgm:pt>
    <dgm:pt modelId="{871749E8-9D12-407A-829E-7E07F13D0E49}" type="pres">
      <dgm:prSet presAssocID="{9B090D9D-470E-46E2-AABB-0368A52481AA}" presName="sibTrans" presStyleCnt="0"/>
      <dgm:spPr/>
    </dgm:pt>
    <dgm:pt modelId="{ED6B414D-2081-48A0-9ADF-ADAA3E9442E0}" type="pres">
      <dgm:prSet presAssocID="{5EDA317F-AB2E-47DE-BA46-16FA60C3C561}" presName="compNode" presStyleCnt="0"/>
      <dgm:spPr/>
    </dgm:pt>
    <dgm:pt modelId="{BFF690ED-CD7F-4A3C-8802-5047A4A848F7}" type="pres">
      <dgm:prSet presAssocID="{5EDA317F-AB2E-47DE-BA46-16FA60C3C561}" presName="bgRect" presStyleLbl="bgShp" presStyleIdx="3" presStyleCnt="5"/>
      <dgm:spPr/>
    </dgm:pt>
    <dgm:pt modelId="{33764AFD-4C5E-458C-B6A1-696380B9A9AD}" type="pres">
      <dgm:prSet presAssocID="{5EDA317F-AB2E-47DE-BA46-16FA60C3C56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F9B387C-E64A-418C-8CBD-014E84396F3E}" type="pres">
      <dgm:prSet presAssocID="{5EDA317F-AB2E-47DE-BA46-16FA60C3C561}" presName="spaceRect" presStyleCnt="0"/>
      <dgm:spPr/>
    </dgm:pt>
    <dgm:pt modelId="{89763CD7-9476-4ADB-A632-97CFC1465306}" type="pres">
      <dgm:prSet presAssocID="{5EDA317F-AB2E-47DE-BA46-16FA60C3C561}" presName="parTx" presStyleLbl="revTx" presStyleIdx="6" presStyleCnt="10">
        <dgm:presLayoutVars>
          <dgm:chMax val="0"/>
          <dgm:chPref val="0"/>
        </dgm:presLayoutVars>
      </dgm:prSet>
      <dgm:spPr/>
    </dgm:pt>
    <dgm:pt modelId="{93F66C18-9123-42C5-B056-7CCB3FE00D17}" type="pres">
      <dgm:prSet presAssocID="{5EDA317F-AB2E-47DE-BA46-16FA60C3C561}" presName="desTx" presStyleLbl="revTx" presStyleIdx="7" presStyleCnt="10">
        <dgm:presLayoutVars/>
      </dgm:prSet>
      <dgm:spPr/>
    </dgm:pt>
    <dgm:pt modelId="{B09A0488-B848-4D09-BB1A-FE0C1A106671}" type="pres">
      <dgm:prSet presAssocID="{A75B061E-69EA-487C-8330-1430DA0F139D}" presName="sibTrans" presStyleCnt="0"/>
      <dgm:spPr/>
    </dgm:pt>
    <dgm:pt modelId="{C0EC54EA-6307-4633-9D4F-EDCC6E43F855}" type="pres">
      <dgm:prSet presAssocID="{7B2FF309-5120-45E2-ACC8-F8FAA9DBDA55}" presName="compNode" presStyleCnt="0"/>
      <dgm:spPr/>
    </dgm:pt>
    <dgm:pt modelId="{101FC7C0-B34D-4E10-B96D-563B84D99DB8}" type="pres">
      <dgm:prSet presAssocID="{7B2FF309-5120-45E2-ACC8-F8FAA9DBDA55}" presName="bgRect" presStyleLbl="bgShp" presStyleIdx="4" presStyleCnt="5"/>
      <dgm:spPr/>
    </dgm:pt>
    <dgm:pt modelId="{2A025AF3-9CF0-4A78-9C73-629506D2C4DC}" type="pres">
      <dgm:prSet presAssocID="{7B2FF309-5120-45E2-ACC8-F8FAA9DBDA5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FB2CF291-EC12-47B7-BD05-2485134D7F96}" type="pres">
      <dgm:prSet presAssocID="{7B2FF309-5120-45E2-ACC8-F8FAA9DBDA55}" presName="spaceRect" presStyleCnt="0"/>
      <dgm:spPr/>
    </dgm:pt>
    <dgm:pt modelId="{EA44BEFA-4BCE-484D-8CBA-854494C8108D}" type="pres">
      <dgm:prSet presAssocID="{7B2FF309-5120-45E2-ACC8-F8FAA9DBDA55}" presName="parTx" presStyleLbl="revTx" presStyleIdx="8" presStyleCnt="10">
        <dgm:presLayoutVars>
          <dgm:chMax val="0"/>
          <dgm:chPref val="0"/>
        </dgm:presLayoutVars>
      </dgm:prSet>
      <dgm:spPr/>
    </dgm:pt>
    <dgm:pt modelId="{BA90A7E9-9282-4325-B48C-42B3D2E892EC}" type="pres">
      <dgm:prSet presAssocID="{7B2FF309-5120-45E2-ACC8-F8FAA9DBDA55}" presName="desTx" presStyleLbl="revTx" presStyleIdx="9" presStyleCnt="10">
        <dgm:presLayoutVars/>
      </dgm:prSet>
      <dgm:spPr/>
    </dgm:pt>
  </dgm:ptLst>
  <dgm:cxnLst>
    <dgm:cxn modelId="{E2F4041A-3B47-4FCC-9579-04E9CE123A1E}" type="presOf" srcId="{D71FC021-6A65-44D1-95B9-0E6C89079866}" destId="{AB9A38BE-8267-408C-AC1B-5016D569D355}" srcOrd="0" destOrd="0" presId="urn:microsoft.com/office/officeart/2018/2/layout/IconVerticalSolidList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35403A5D-660E-417B-93EF-5253C6C9236E}" type="presOf" srcId="{55C0B14E-AEA6-48D3-A387-ED4A3A3BF840}" destId="{AAD64492-D549-4DE1-BE87-6CDC2A76AADA}" srcOrd="0" destOrd="0" presId="urn:microsoft.com/office/officeart/2018/2/layout/IconVerticalSolidList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B4FCAE48-719E-4C71-9959-E2EED9CA0956}" type="presOf" srcId="{349299C9-846E-4827-813A-349CCCE20782}" destId="{73C27F54-C1E9-4CD6-96F9-E812C574BA47}" srcOrd="0" destOrd="0" presId="urn:microsoft.com/office/officeart/2018/2/layout/IconVerticalSolidList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B0AF9572-F046-426F-9C6F-EB8E545A2C1E}" type="presOf" srcId="{4A6BB192-9983-4F48-BBC5-6E384EED7EC5}" destId="{4AA13C9A-FB47-4305-88EA-AB9EFE263334}" srcOrd="0" destOrd="0" presId="urn:microsoft.com/office/officeart/2018/2/layout/IconVerticalSolidList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508C9F7D-E920-434C-8B8D-61A5B01E439A}" type="presOf" srcId="{D07AD3FD-84FF-467E-9693-752776549C61}" destId="{EFDAF22F-9574-46E9-AC85-0D6A980B712B}" srcOrd="0" destOrd="0" presId="urn:microsoft.com/office/officeart/2018/2/layout/IconVerticalSolidList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C0B72AA2-F596-4971-A3FA-30BFA755A3A3}" type="presOf" srcId="{F757DBC8-3670-4122-937A-47DB91C0F3FE}" destId="{93F66C18-9123-42C5-B056-7CCB3FE00D17}" srcOrd="0" destOrd="0" presId="urn:microsoft.com/office/officeart/2018/2/layout/IconVerticalSolidList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C23725C7-8449-4018-8B12-A1332C3A53E1}" type="presOf" srcId="{5D70EFF5-8B31-4A1F-AE44-51E4CF0013EB}" destId="{3F054187-5A31-4BF7-9F01-76F873E50431}" srcOrd="0" destOrd="0" presId="urn:microsoft.com/office/officeart/2018/2/layout/IconVerticalSolidList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48CD74EC-5776-472F-BE23-CB4D230D292C}" type="presOf" srcId="{7B2FF309-5120-45E2-ACC8-F8FAA9DBDA55}" destId="{EA44BEFA-4BCE-484D-8CBA-854494C8108D}" srcOrd="0" destOrd="0" presId="urn:microsoft.com/office/officeart/2018/2/layout/IconVerticalSolidList"/>
    <dgm:cxn modelId="{F0868AF1-4DB8-4A3D-A497-DCB885412F82}" type="presOf" srcId="{EE155DB2-6788-4019-961C-F8B89C275CE8}" destId="{BA90A7E9-9282-4325-B48C-42B3D2E892EC}" srcOrd="0" destOrd="0" presId="urn:microsoft.com/office/officeart/2018/2/layout/IconVerticalSolidList"/>
    <dgm:cxn modelId="{928827F6-895E-4650-A9B1-70C4DC391694}" type="presOf" srcId="{AACEAFD5-63CF-4AFC-B46F-BE086C5D447C}" destId="{8732AAD5-3FD0-49F3-9AA3-8D6C6768ABD0}" srcOrd="0" destOrd="0" presId="urn:microsoft.com/office/officeart/2018/2/layout/IconVerticalSolidList"/>
    <dgm:cxn modelId="{097632F6-A960-4EE3-8CA8-4298A8800B62}" type="presOf" srcId="{5EDA317F-AB2E-47DE-BA46-16FA60C3C561}" destId="{89763CD7-9476-4ADB-A632-97CFC1465306}" srcOrd="0" destOrd="0" presId="urn:microsoft.com/office/officeart/2018/2/layout/IconVerticalSolidList"/>
    <dgm:cxn modelId="{CB91B501-C127-40A7-AADE-8B704B36404D}" type="presParOf" srcId="{AAD64492-D549-4DE1-BE87-6CDC2A76AADA}" destId="{69227390-C94A-4D31-A6CF-F3928C6E50F2}" srcOrd="0" destOrd="0" presId="urn:microsoft.com/office/officeart/2018/2/layout/IconVerticalSolidList"/>
    <dgm:cxn modelId="{6085FEC2-B0D8-4078-B0D4-83EB346F5CA6}" type="presParOf" srcId="{69227390-C94A-4D31-A6CF-F3928C6E50F2}" destId="{41BCDB97-2E28-4AE1-B025-58EC1E9BF341}" srcOrd="0" destOrd="0" presId="urn:microsoft.com/office/officeart/2018/2/layout/IconVerticalSolidList"/>
    <dgm:cxn modelId="{15EFD572-56F5-41FC-8F94-91FE8FCB1EF8}" type="presParOf" srcId="{69227390-C94A-4D31-A6CF-F3928C6E50F2}" destId="{8F19E809-EF17-4303-B011-D7743601DDCE}" srcOrd="1" destOrd="0" presId="urn:microsoft.com/office/officeart/2018/2/layout/IconVerticalSolidList"/>
    <dgm:cxn modelId="{1B7D76AA-F159-4736-92F7-6390DCB4B8B6}" type="presParOf" srcId="{69227390-C94A-4D31-A6CF-F3928C6E50F2}" destId="{8ACE6D98-47D8-483E-BB5C-25C0E30044C0}" srcOrd="2" destOrd="0" presId="urn:microsoft.com/office/officeart/2018/2/layout/IconVerticalSolidList"/>
    <dgm:cxn modelId="{74E1A4B9-097D-42E7-899E-82997E3CA398}" type="presParOf" srcId="{69227390-C94A-4D31-A6CF-F3928C6E50F2}" destId="{8732AAD5-3FD0-49F3-9AA3-8D6C6768ABD0}" srcOrd="3" destOrd="0" presId="urn:microsoft.com/office/officeart/2018/2/layout/IconVerticalSolidList"/>
    <dgm:cxn modelId="{68B129F2-84F9-4ABA-AC39-628037EBD83F}" type="presParOf" srcId="{69227390-C94A-4D31-A6CF-F3928C6E50F2}" destId="{73C27F54-C1E9-4CD6-96F9-E812C574BA47}" srcOrd="4" destOrd="0" presId="urn:microsoft.com/office/officeart/2018/2/layout/IconVerticalSolidList"/>
    <dgm:cxn modelId="{444B7780-1564-465F-A81C-A9A534E56CAA}" type="presParOf" srcId="{AAD64492-D549-4DE1-BE87-6CDC2A76AADA}" destId="{F44C3B22-B4F4-41BA-8147-C4F3E04D4A3A}" srcOrd="1" destOrd="0" presId="urn:microsoft.com/office/officeart/2018/2/layout/IconVerticalSolidList"/>
    <dgm:cxn modelId="{09058FB4-E435-4470-AAFB-F2F1F082F7BE}" type="presParOf" srcId="{AAD64492-D549-4DE1-BE87-6CDC2A76AADA}" destId="{1061E77C-CF37-4808-9B65-5A9C6F2C9C1A}" srcOrd="2" destOrd="0" presId="urn:microsoft.com/office/officeart/2018/2/layout/IconVerticalSolidList"/>
    <dgm:cxn modelId="{E5E0D6CC-228A-4567-BB62-6AE0879CC4BC}" type="presParOf" srcId="{1061E77C-CF37-4808-9B65-5A9C6F2C9C1A}" destId="{09BE2356-669F-4573-BD4D-5C11BF818B4B}" srcOrd="0" destOrd="0" presId="urn:microsoft.com/office/officeart/2018/2/layout/IconVerticalSolidList"/>
    <dgm:cxn modelId="{596CB8E5-D5EE-4288-8907-15DB834193BF}" type="presParOf" srcId="{1061E77C-CF37-4808-9B65-5A9C6F2C9C1A}" destId="{8335A71B-6584-43C3-85C9-A847B802A39E}" srcOrd="1" destOrd="0" presId="urn:microsoft.com/office/officeart/2018/2/layout/IconVerticalSolidList"/>
    <dgm:cxn modelId="{F2EF58CD-0ABA-4247-A6DD-DD9A306D5012}" type="presParOf" srcId="{1061E77C-CF37-4808-9B65-5A9C6F2C9C1A}" destId="{7DFAF4EA-97D0-4968-8733-9229C1D7AF8A}" srcOrd="2" destOrd="0" presId="urn:microsoft.com/office/officeart/2018/2/layout/IconVerticalSolidList"/>
    <dgm:cxn modelId="{7A80EC66-FB2F-4968-A420-6D4339651421}" type="presParOf" srcId="{1061E77C-CF37-4808-9B65-5A9C6F2C9C1A}" destId="{EFDAF22F-9574-46E9-AC85-0D6A980B712B}" srcOrd="3" destOrd="0" presId="urn:microsoft.com/office/officeart/2018/2/layout/IconVerticalSolidList"/>
    <dgm:cxn modelId="{231E8897-EF8A-468C-86A5-81CC1127231D}" type="presParOf" srcId="{1061E77C-CF37-4808-9B65-5A9C6F2C9C1A}" destId="{3F054187-5A31-4BF7-9F01-76F873E50431}" srcOrd="4" destOrd="0" presId="urn:microsoft.com/office/officeart/2018/2/layout/IconVerticalSolidList"/>
    <dgm:cxn modelId="{9A1308A3-8FDA-44D9-9061-9F02693DB499}" type="presParOf" srcId="{AAD64492-D549-4DE1-BE87-6CDC2A76AADA}" destId="{90066B71-884F-4F5C-8158-4AAC62FC8638}" srcOrd="3" destOrd="0" presId="urn:microsoft.com/office/officeart/2018/2/layout/IconVerticalSolidList"/>
    <dgm:cxn modelId="{CDDA9902-7694-43F3-B5A4-36C6DD06B4EE}" type="presParOf" srcId="{AAD64492-D549-4DE1-BE87-6CDC2A76AADA}" destId="{3ADDF063-68E4-4614-ADBF-EF5091CE139F}" srcOrd="4" destOrd="0" presId="urn:microsoft.com/office/officeart/2018/2/layout/IconVerticalSolidList"/>
    <dgm:cxn modelId="{1D37D19F-7DE2-4079-A222-77B518BA2305}" type="presParOf" srcId="{3ADDF063-68E4-4614-ADBF-EF5091CE139F}" destId="{AE920C88-E980-4261-84E0-9A67E513AC75}" srcOrd="0" destOrd="0" presId="urn:microsoft.com/office/officeart/2018/2/layout/IconVerticalSolidList"/>
    <dgm:cxn modelId="{26D1ECDF-2BAC-4A6C-9364-5055CCF76931}" type="presParOf" srcId="{3ADDF063-68E4-4614-ADBF-EF5091CE139F}" destId="{780A3467-5885-460D-82AD-8F3D4C06E00E}" srcOrd="1" destOrd="0" presId="urn:microsoft.com/office/officeart/2018/2/layout/IconVerticalSolidList"/>
    <dgm:cxn modelId="{F1499BD9-0E24-4920-8060-71A87C8E3A1A}" type="presParOf" srcId="{3ADDF063-68E4-4614-ADBF-EF5091CE139F}" destId="{5839D4EF-DA31-4441-B72A-5E3B1991C436}" srcOrd="2" destOrd="0" presId="urn:microsoft.com/office/officeart/2018/2/layout/IconVerticalSolidList"/>
    <dgm:cxn modelId="{2947F68B-393D-4C51-A1FE-B992913C9351}" type="presParOf" srcId="{3ADDF063-68E4-4614-ADBF-EF5091CE139F}" destId="{AB9A38BE-8267-408C-AC1B-5016D569D355}" srcOrd="3" destOrd="0" presId="urn:microsoft.com/office/officeart/2018/2/layout/IconVerticalSolidList"/>
    <dgm:cxn modelId="{D744A721-C0F5-41E5-A7D8-C747E7335151}" type="presParOf" srcId="{3ADDF063-68E4-4614-ADBF-EF5091CE139F}" destId="{4AA13C9A-FB47-4305-88EA-AB9EFE263334}" srcOrd="4" destOrd="0" presId="urn:microsoft.com/office/officeart/2018/2/layout/IconVerticalSolidList"/>
    <dgm:cxn modelId="{24FE3FE5-5F02-4B1D-8863-B08319D6968D}" type="presParOf" srcId="{AAD64492-D549-4DE1-BE87-6CDC2A76AADA}" destId="{871749E8-9D12-407A-829E-7E07F13D0E49}" srcOrd="5" destOrd="0" presId="urn:microsoft.com/office/officeart/2018/2/layout/IconVerticalSolidList"/>
    <dgm:cxn modelId="{21069C72-2AB1-4422-AEF5-5A6E2298DED9}" type="presParOf" srcId="{AAD64492-D549-4DE1-BE87-6CDC2A76AADA}" destId="{ED6B414D-2081-48A0-9ADF-ADAA3E9442E0}" srcOrd="6" destOrd="0" presId="urn:microsoft.com/office/officeart/2018/2/layout/IconVerticalSolidList"/>
    <dgm:cxn modelId="{0F109F0A-4DF9-411C-8424-262C06A2CB34}" type="presParOf" srcId="{ED6B414D-2081-48A0-9ADF-ADAA3E9442E0}" destId="{BFF690ED-CD7F-4A3C-8802-5047A4A848F7}" srcOrd="0" destOrd="0" presId="urn:microsoft.com/office/officeart/2018/2/layout/IconVerticalSolidList"/>
    <dgm:cxn modelId="{02F6D69A-D2FF-4404-BBFB-4D76E99D1AE2}" type="presParOf" srcId="{ED6B414D-2081-48A0-9ADF-ADAA3E9442E0}" destId="{33764AFD-4C5E-458C-B6A1-696380B9A9AD}" srcOrd="1" destOrd="0" presId="urn:microsoft.com/office/officeart/2018/2/layout/IconVerticalSolidList"/>
    <dgm:cxn modelId="{E7AA71BF-741B-4D6B-B6BC-C56DA39F2938}" type="presParOf" srcId="{ED6B414D-2081-48A0-9ADF-ADAA3E9442E0}" destId="{9F9B387C-E64A-418C-8CBD-014E84396F3E}" srcOrd="2" destOrd="0" presId="urn:microsoft.com/office/officeart/2018/2/layout/IconVerticalSolidList"/>
    <dgm:cxn modelId="{1D42E1F4-EEEB-4A61-B695-B241DF469950}" type="presParOf" srcId="{ED6B414D-2081-48A0-9ADF-ADAA3E9442E0}" destId="{89763CD7-9476-4ADB-A632-97CFC1465306}" srcOrd="3" destOrd="0" presId="urn:microsoft.com/office/officeart/2018/2/layout/IconVerticalSolidList"/>
    <dgm:cxn modelId="{5448A8DE-751E-4266-B1A4-79B60FE2B4A2}" type="presParOf" srcId="{ED6B414D-2081-48A0-9ADF-ADAA3E9442E0}" destId="{93F66C18-9123-42C5-B056-7CCB3FE00D17}" srcOrd="4" destOrd="0" presId="urn:microsoft.com/office/officeart/2018/2/layout/IconVerticalSolidList"/>
    <dgm:cxn modelId="{F4F90E4F-CCA9-4D30-AD6A-6DDDCA2DD1A9}" type="presParOf" srcId="{AAD64492-D549-4DE1-BE87-6CDC2A76AADA}" destId="{B09A0488-B848-4D09-BB1A-FE0C1A106671}" srcOrd="7" destOrd="0" presId="urn:microsoft.com/office/officeart/2018/2/layout/IconVerticalSolidList"/>
    <dgm:cxn modelId="{1DD8953E-2EC7-4D56-9043-36D5CA567FFF}" type="presParOf" srcId="{AAD64492-D549-4DE1-BE87-6CDC2A76AADA}" destId="{C0EC54EA-6307-4633-9D4F-EDCC6E43F855}" srcOrd="8" destOrd="0" presId="urn:microsoft.com/office/officeart/2018/2/layout/IconVerticalSolidList"/>
    <dgm:cxn modelId="{FDF55102-9F6A-4067-8D86-63D3DE6BB575}" type="presParOf" srcId="{C0EC54EA-6307-4633-9D4F-EDCC6E43F855}" destId="{101FC7C0-B34D-4E10-B96D-563B84D99DB8}" srcOrd="0" destOrd="0" presId="urn:microsoft.com/office/officeart/2018/2/layout/IconVerticalSolidList"/>
    <dgm:cxn modelId="{6E374AD0-BCFD-4347-9DA0-F9D786A3452A}" type="presParOf" srcId="{C0EC54EA-6307-4633-9D4F-EDCC6E43F855}" destId="{2A025AF3-9CF0-4A78-9C73-629506D2C4DC}" srcOrd="1" destOrd="0" presId="urn:microsoft.com/office/officeart/2018/2/layout/IconVerticalSolidList"/>
    <dgm:cxn modelId="{54D71646-3B97-48DC-BE66-8EE6E142E2D8}" type="presParOf" srcId="{C0EC54EA-6307-4633-9D4F-EDCC6E43F855}" destId="{FB2CF291-EC12-47B7-BD05-2485134D7F96}" srcOrd="2" destOrd="0" presId="urn:microsoft.com/office/officeart/2018/2/layout/IconVerticalSolidList"/>
    <dgm:cxn modelId="{F2C7C059-A15C-4E67-AE21-9AA73B7A12E7}" type="presParOf" srcId="{C0EC54EA-6307-4633-9D4F-EDCC6E43F855}" destId="{EA44BEFA-4BCE-484D-8CBA-854494C8108D}" srcOrd="3" destOrd="0" presId="urn:microsoft.com/office/officeart/2018/2/layout/IconVerticalSolidList"/>
    <dgm:cxn modelId="{AFB488C0-AD3C-48B2-A96B-27CF66A7486E}" type="presParOf" srcId="{C0EC54EA-6307-4633-9D4F-EDCC6E43F855}" destId="{BA90A7E9-9282-4325-B48C-42B3D2E892E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CDB97-2E28-4AE1-B025-58EC1E9BF341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19E809-EF17-4303-B011-D7743601DDCE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2AAD5-3FD0-49F3-9AA3-8D6C6768ABD0}">
      <dsp:nvSpPr>
        <dsp:cNvPr id="0" name=""/>
        <dsp:cNvSpPr/>
      </dsp:nvSpPr>
      <dsp:spPr>
        <a:xfrm>
          <a:off x="836323" y="3399"/>
          <a:ext cx="4732020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Concept Mapping</a:t>
          </a:r>
        </a:p>
      </dsp:txBody>
      <dsp:txXfrm>
        <a:off x="836323" y="3399"/>
        <a:ext cx="4732020" cy="724089"/>
      </dsp:txXfrm>
    </dsp:sp>
    <dsp:sp modelId="{73C27F54-C1E9-4CD6-96F9-E812C574BA47}">
      <dsp:nvSpPr>
        <dsp:cNvPr id="0" name=""/>
        <dsp:cNvSpPr/>
      </dsp:nvSpPr>
      <dsp:spPr>
        <a:xfrm>
          <a:off x="5568343" y="3399"/>
          <a:ext cx="494725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Detecting</a:t>
          </a:r>
          <a:r>
            <a:rPr lang="en-US" sz="1700" kern="1200" baseline="0" dirty="0"/>
            <a:t> the presence of concepts in both student and teacher answers</a:t>
          </a:r>
          <a:endParaRPr lang="en-US" sz="1700" kern="1200" dirty="0"/>
        </a:p>
      </dsp:txBody>
      <dsp:txXfrm>
        <a:off x="5568343" y="3399"/>
        <a:ext cx="4947256" cy="724089"/>
      </dsp:txXfrm>
    </dsp:sp>
    <dsp:sp modelId="{09BE2356-669F-4573-BD4D-5C11BF818B4B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35A71B-6584-43C3-85C9-A847B802A39E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AF22F-9574-46E9-AC85-0D6A980B712B}">
      <dsp:nvSpPr>
        <dsp:cNvPr id="0" name=""/>
        <dsp:cNvSpPr/>
      </dsp:nvSpPr>
      <dsp:spPr>
        <a:xfrm>
          <a:off x="836323" y="908511"/>
          <a:ext cx="4732020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Information Extraction</a:t>
          </a:r>
        </a:p>
      </dsp:txBody>
      <dsp:txXfrm>
        <a:off x="836323" y="908511"/>
        <a:ext cx="4732020" cy="724089"/>
      </dsp:txXfrm>
    </dsp:sp>
    <dsp:sp modelId="{3F054187-5A31-4BF7-9F01-76F873E50431}">
      <dsp:nvSpPr>
        <dsp:cNvPr id="0" name=""/>
        <dsp:cNvSpPr/>
      </dsp:nvSpPr>
      <dsp:spPr>
        <a:xfrm>
          <a:off x="5568343" y="908511"/>
          <a:ext cx="494725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u="none" kern="1200" dirty="0"/>
            <a:t>Searching student answer for certain concepts or patterns</a:t>
          </a:r>
          <a:endParaRPr lang="en-US" sz="1700" kern="1200" dirty="0"/>
        </a:p>
      </dsp:txBody>
      <dsp:txXfrm>
        <a:off x="5568343" y="908511"/>
        <a:ext cx="4947256" cy="724089"/>
      </dsp:txXfrm>
    </dsp:sp>
    <dsp:sp modelId="{AE920C88-E980-4261-84E0-9A67E513AC75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A3467-5885-460D-82AD-8F3D4C06E00E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A38BE-8267-408C-AC1B-5016D569D355}">
      <dsp:nvSpPr>
        <dsp:cNvPr id="0" name=""/>
        <dsp:cNvSpPr/>
      </dsp:nvSpPr>
      <dsp:spPr>
        <a:xfrm>
          <a:off x="836323" y="1813624"/>
          <a:ext cx="4732020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Corpus Based Methods</a:t>
          </a:r>
        </a:p>
      </dsp:txBody>
      <dsp:txXfrm>
        <a:off x="836323" y="1813624"/>
        <a:ext cx="4732020" cy="724089"/>
      </dsp:txXfrm>
    </dsp:sp>
    <dsp:sp modelId="{4AA13C9A-FB47-4305-88EA-AB9EFE263334}">
      <dsp:nvSpPr>
        <dsp:cNvPr id="0" name=""/>
        <dsp:cNvSpPr/>
      </dsp:nvSpPr>
      <dsp:spPr>
        <a:xfrm>
          <a:off x="5568343" y="1813624"/>
          <a:ext cx="494725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u="none" kern="1200" dirty="0"/>
            <a:t>Utilizing larger documents to compare student answers to</a:t>
          </a:r>
          <a:endParaRPr lang="en-US" sz="1700" kern="1200" dirty="0"/>
        </a:p>
      </dsp:txBody>
      <dsp:txXfrm>
        <a:off x="5568343" y="1813624"/>
        <a:ext cx="4947256" cy="724089"/>
      </dsp:txXfrm>
    </dsp:sp>
    <dsp:sp modelId="{BFF690ED-CD7F-4A3C-8802-5047A4A848F7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764AFD-4C5E-458C-B6A1-696380B9A9AD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63CD7-9476-4ADB-A632-97CFC1465306}">
      <dsp:nvSpPr>
        <dsp:cNvPr id="0" name=""/>
        <dsp:cNvSpPr/>
      </dsp:nvSpPr>
      <dsp:spPr>
        <a:xfrm>
          <a:off x="836323" y="2718736"/>
          <a:ext cx="4732020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Machine Learning</a:t>
          </a:r>
        </a:p>
      </dsp:txBody>
      <dsp:txXfrm>
        <a:off x="836323" y="2718736"/>
        <a:ext cx="4732020" cy="724089"/>
      </dsp:txXfrm>
    </dsp:sp>
    <dsp:sp modelId="{93F66C18-9123-42C5-B056-7CCB3FE00D17}">
      <dsp:nvSpPr>
        <dsp:cNvPr id="0" name=""/>
        <dsp:cNvSpPr/>
      </dsp:nvSpPr>
      <dsp:spPr>
        <a:xfrm>
          <a:off x="5568343" y="2718736"/>
          <a:ext cx="494725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Utilizing NLP techniques to create features and generate some type of score via a model</a:t>
          </a:r>
        </a:p>
      </dsp:txBody>
      <dsp:txXfrm>
        <a:off x="5568343" y="2718736"/>
        <a:ext cx="4947256" cy="724089"/>
      </dsp:txXfrm>
    </dsp:sp>
    <dsp:sp modelId="{101FC7C0-B34D-4E10-B96D-563B84D99DB8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25AF3-9CF0-4A78-9C73-629506D2C4DC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44BEFA-4BCE-484D-8CBA-854494C8108D}">
      <dsp:nvSpPr>
        <dsp:cNvPr id="0" name=""/>
        <dsp:cNvSpPr/>
      </dsp:nvSpPr>
      <dsp:spPr>
        <a:xfrm>
          <a:off x="836323" y="3623848"/>
          <a:ext cx="4732020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Evaluation</a:t>
          </a:r>
        </a:p>
      </dsp:txBody>
      <dsp:txXfrm>
        <a:off x="836323" y="3623848"/>
        <a:ext cx="4732020" cy="724089"/>
      </dsp:txXfrm>
    </dsp:sp>
    <dsp:sp modelId="{BA90A7E9-9282-4325-B48C-42B3D2E892EC}">
      <dsp:nvSpPr>
        <dsp:cNvPr id="0" name=""/>
        <dsp:cNvSpPr/>
      </dsp:nvSpPr>
      <dsp:spPr>
        <a:xfrm>
          <a:off x="5568343" y="3623848"/>
          <a:ext cx="494725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u="none" kern="1200" dirty="0"/>
            <a:t>Method agnostic, about utilizing a standard dataset and crowdsourcing a problem (Kaggle)</a:t>
          </a:r>
          <a:endParaRPr lang="en-US" sz="1700" kern="1200" dirty="0"/>
        </a:p>
      </dsp:txBody>
      <dsp:txXfrm>
        <a:off x="5568343" y="3623848"/>
        <a:ext cx="4947256" cy="7240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CDB97-2E28-4AE1-B025-58EC1E9BF341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19E809-EF17-4303-B011-D7743601DDCE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2AAD5-3FD0-49F3-9AA3-8D6C6768ABD0}">
      <dsp:nvSpPr>
        <dsp:cNvPr id="0" name=""/>
        <dsp:cNvSpPr/>
      </dsp:nvSpPr>
      <dsp:spPr>
        <a:xfrm>
          <a:off x="836323" y="3399"/>
          <a:ext cx="4732020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Research</a:t>
          </a:r>
        </a:p>
      </dsp:txBody>
      <dsp:txXfrm>
        <a:off x="836323" y="3399"/>
        <a:ext cx="4732020" cy="724089"/>
      </dsp:txXfrm>
    </dsp:sp>
    <dsp:sp modelId="{73C27F54-C1E9-4CD6-96F9-E812C574BA47}">
      <dsp:nvSpPr>
        <dsp:cNvPr id="0" name=""/>
        <dsp:cNvSpPr/>
      </dsp:nvSpPr>
      <dsp:spPr>
        <a:xfrm>
          <a:off x="5568343" y="3399"/>
          <a:ext cx="494725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/>
            <a:t>Read a handful of papers to get my bearing. Looked at how ASAG has been done throughout the years.</a:t>
          </a:r>
          <a:endParaRPr lang="en-US" sz="1200" kern="1200"/>
        </a:p>
      </dsp:txBody>
      <dsp:txXfrm>
        <a:off x="5568343" y="3399"/>
        <a:ext cx="4947256" cy="724089"/>
      </dsp:txXfrm>
    </dsp:sp>
    <dsp:sp modelId="{09BE2356-669F-4573-BD4D-5C11BF818B4B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35A71B-6584-43C3-85C9-A847B802A39E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AF22F-9574-46E9-AC85-0D6A980B712B}">
      <dsp:nvSpPr>
        <dsp:cNvPr id="0" name=""/>
        <dsp:cNvSpPr/>
      </dsp:nvSpPr>
      <dsp:spPr>
        <a:xfrm>
          <a:off x="836323" y="908511"/>
          <a:ext cx="4732020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</a:t>
          </a:r>
        </a:p>
      </dsp:txBody>
      <dsp:txXfrm>
        <a:off x="836323" y="908511"/>
        <a:ext cx="4732020" cy="724089"/>
      </dsp:txXfrm>
    </dsp:sp>
    <dsp:sp modelId="{3F054187-5A31-4BF7-9F01-76F873E50431}">
      <dsp:nvSpPr>
        <dsp:cNvPr id="0" name=""/>
        <dsp:cNvSpPr/>
      </dsp:nvSpPr>
      <dsp:spPr>
        <a:xfrm>
          <a:off x="5568343" y="908511"/>
          <a:ext cx="494725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/>
            <a:t>Found a dataset that used real world science questions. Cleaned and processed it into many forms including ordering and stemming.</a:t>
          </a:r>
          <a:endParaRPr lang="en-US" sz="1200" kern="1200"/>
        </a:p>
      </dsp:txBody>
      <dsp:txXfrm>
        <a:off x="5568343" y="908511"/>
        <a:ext cx="4947256" cy="724089"/>
      </dsp:txXfrm>
    </dsp:sp>
    <dsp:sp modelId="{AE920C88-E980-4261-84E0-9A67E513AC75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A3467-5885-460D-82AD-8F3D4C06E00E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A38BE-8267-408C-AC1B-5016D569D355}">
      <dsp:nvSpPr>
        <dsp:cNvPr id="0" name=""/>
        <dsp:cNvSpPr/>
      </dsp:nvSpPr>
      <dsp:spPr>
        <a:xfrm>
          <a:off x="836323" y="1813624"/>
          <a:ext cx="4732020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Feature Engineering</a:t>
          </a:r>
        </a:p>
      </dsp:txBody>
      <dsp:txXfrm>
        <a:off x="836323" y="1813624"/>
        <a:ext cx="4732020" cy="724089"/>
      </dsp:txXfrm>
    </dsp:sp>
    <dsp:sp modelId="{4AA13C9A-FB47-4305-88EA-AB9EFE263334}">
      <dsp:nvSpPr>
        <dsp:cNvPr id="0" name=""/>
        <dsp:cNvSpPr/>
      </dsp:nvSpPr>
      <dsp:spPr>
        <a:xfrm>
          <a:off x="5568343" y="1813624"/>
          <a:ext cx="494725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/>
            <a:t>Created three categories of features, sentence stats, similarity metrics, and n-gram flags.</a:t>
          </a:r>
          <a:endParaRPr lang="en-US" sz="1200" kern="1200"/>
        </a:p>
      </dsp:txBody>
      <dsp:txXfrm>
        <a:off x="5568343" y="1813624"/>
        <a:ext cx="4947256" cy="724089"/>
      </dsp:txXfrm>
    </dsp:sp>
    <dsp:sp modelId="{BFF690ED-CD7F-4A3C-8802-5047A4A848F7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764AFD-4C5E-458C-B6A1-696380B9A9AD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63CD7-9476-4ADB-A632-97CFC1465306}">
      <dsp:nvSpPr>
        <dsp:cNvPr id="0" name=""/>
        <dsp:cNvSpPr/>
      </dsp:nvSpPr>
      <dsp:spPr>
        <a:xfrm>
          <a:off x="836323" y="2718736"/>
          <a:ext cx="4732020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Modeling and Validation</a:t>
          </a:r>
        </a:p>
      </dsp:txBody>
      <dsp:txXfrm>
        <a:off x="836323" y="2718736"/>
        <a:ext cx="4732020" cy="724089"/>
      </dsp:txXfrm>
    </dsp:sp>
    <dsp:sp modelId="{93F66C18-9123-42C5-B056-7CCB3FE00D17}">
      <dsp:nvSpPr>
        <dsp:cNvPr id="0" name=""/>
        <dsp:cNvSpPr/>
      </dsp:nvSpPr>
      <dsp:spPr>
        <a:xfrm>
          <a:off x="5568343" y="2718736"/>
          <a:ext cx="494725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Modelled with supervised, unsupervised, and a combination method that’s technically unsupervised.</a:t>
          </a:r>
        </a:p>
      </dsp:txBody>
      <dsp:txXfrm>
        <a:off x="5568343" y="2718736"/>
        <a:ext cx="4947256" cy="724089"/>
      </dsp:txXfrm>
    </dsp:sp>
    <dsp:sp modelId="{101FC7C0-B34D-4E10-B96D-563B84D99DB8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25AF3-9CF0-4A78-9C73-629506D2C4DC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44BEFA-4BCE-484D-8CBA-854494C8108D}">
      <dsp:nvSpPr>
        <dsp:cNvPr id="0" name=""/>
        <dsp:cNvSpPr/>
      </dsp:nvSpPr>
      <dsp:spPr>
        <a:xfrm>
          <a:off x="836323" y="3623848"/>
          <a:ext cx="4732020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Application</a:t>
          </a:r>
        </a:p>
      </dsp:txBody>
      <dsp:txXfrm>
        <a:off x="836323" y="3623848"/>
        <a:ext cx="4732020" cy="724089"/>
      </dsp:txXfrm>
    </dsp:sp>
    <dsp:sp modelId="{BA90A7E9-9282-4325-B48C-42B3D2E892EC}">
      <dsp:nvSpPr>
        <dsp:cNvPr id="0" name=""/>
        <dsp:cNvSpPr/>
      </dsp:nvSpPr>
      <dsp:spPr>
        <a:xfrm>
          <a:off x="5568343" y="3623848"/>
          <a:ext cx="494725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/>
            <a:t>Created an application for people to explore my project as well as teachers to use my models.</a:t>
          </a:r>
          <a:endParaRPr lang="en-US" sz="1200" kern="1200"/>
        </a:p>
      </dsp:txBody>
      <dsp:txXfrm>
        <a:off x="5568343" y="3623848"/>
        <a:ext cx="4947256" cy="72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42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436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this idea come from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was grading, hated it</a:t>
            </a:r>
          </a:p>
          <a:p>
            <a:pPr marL="171450" indent="-171450">
              <a:buFontTx/>
              <a:buChar char="-"/>
            </a:pPr>
            <a:r>
              <a:rPr lang="en-US" dirty="0"/>
              <a:t>Just finished the data mining course</a:t>
            </a:r>
          </a:p>
          <a:p>
            <a:endParaRPr lang="en-US" dirty="0"/>
          </a:p>
          <a:p>
            <a:r>
              <a:rPr lang="en-US" dirty="0"/>
              <a:t>Discuss your own experience as a teacher and your journey.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145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moving towards what has been done in the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80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– What is a short answer response???</a:t>
            </a:r>
          </a:p>
          <a:p>
            <a:endParaRPr lang="en-US" dirty="0"/>
          </a:p>
          <a:p>
            <a:r>
              <a:rPr lang="en-US" dirty="0"/>
              <a:t>SECOND Timeline</a:t>
            </a:r>
          </a:p>
          <a:p>
            <a:endParaRPr lang="en-US" dirty="0"/>
          </a:p>
          <a:p>
            <a:r>
              <a:rPr lang="en-US" dirty="0"/>
              <a:t>THIRD below</a:t>
            </a:r>
          </a:p>
          <a:p>
            <a:endParaRPr lang="en-US" dirty="0"/>
          </a:p>
          <a:p>
            <a:r>
              <a:rPr lang="en-US" dirty="0"/>
              <a:t>Discuss clustering and its application at Microsoft research</a:t>
            </a:r>
          </a:p>
          <a:p>
            <a:endParaRPr lang="en-US" dirty="0"/>
          </a:p>
          <a:p>
            <a:r>
              <a:rPr lang="en-US" dirty="0"/>
              <a:t>Discussing my own thoughts on machine learning and its accessibility.</a:t>
            </a:r>
          </a:p>
          <a:p>
            <a:endParaRPr lang="en-US" dirty="0"/>
          </a:p>
          <a:p>
            <a:r>
              <a:rPr lang="en-US" dirty="0"/>
              <a:t>Why isn’t it utilized even more in education? There’s no money in it.</a:t>
            </a:r>
          </a:p>
          <a:p>
            <a:endParaRPr lang="en-US" dirty="0"/>
          </a:p>
          <a:p>
            <a:r>
              <a:rPr lang="en-US" dirty="0"/>
              <a:t>There are companies now starting to develop around using ML to impact education which I am excited about</a:t>
            </a:r>
          </a:p>
          <a:p>
            <a:endParaRPr lang="en-US" dirty="0"/>
          </a:p>
          <a:p>
            <a:r>
              <a:rPr lang="en-US" dirty="0"/>
              <a:t>When thinking about this project, wanted to create a minimum viable product</a:t>
            </a:r>
          </a:p>
          <a:p>
            <a:r>
              <a:rPr lang="en-US" dirty="0"/>
              <a:t>Didn’t think I should try to create some crazy new model. Could I create something basic, that worked? If it did, it would be….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Should be easy to use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Should be as automated as possible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Should be free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Project focus, what area am I trying to address?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271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Pretty standard timeline, nothing crazy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534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810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 didn’t do more?</a:t>
            </a:r>
          </a:p>
          <a:p>
            <a:endParaRPr lang="en-US" dirty="0"/>
          </a:p>
          <a:p>
            <a:r>
              <a:rPr lang="en-US" dirty="0"/>
              <a:t>I did, but early one when I thought this project would only utilize clustering, I was trying to optimize my scores for clustering/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743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more!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57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Logistic -- Where L is the curves maximum value, k is the growth rate, x0 is the midpoint of the curve, and x are the values of the domain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5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2600" spc="400"/>
              <a:t>Decreasing the workload for overloaded teachers with automated short answer response grading</a:t>
            </a:r>
            <a:endParaRPr lang="en-US" sz="2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350213"/>
            <a:ext cx="4412417" cy="1031537"/>
          </a:xfrm>
        </p:spPr>
        <p:txBody>
          <a:bodyPr>
            <a:normAutofit/>
          </a:bodyPr>
          <a:lstStyle/>
          <a:p>
            <a:r>
              <a:rPr lang="en-US" sz="1500"/>
              <a:t>Ian McNair</a:t>
            </a:r>
          </a:p>
          <a:p>
            <a:r>
              <a:rPr lang="en-US" sz="1500"/>
              <a:t>Northeastern Illinois University</a:t>
            </a:r>
          </a:p>
          <a:p>
            <a:r>
              <a:rPr lang="en-US" sz="1500"/>
              <a:t>December 3</a:t>
            </a:r>
            <a:r>
              <a:rPr lang="en-US" sz="1500" baseline="30000"/>
              <a:t>rd</a:t>
            </a:r>
            <a:r>
              <a:rPr lang="en-US" sz="1500"/>
              <a:t>, 2020</a:t>
            </a:r>
          </a:p>
          <a:p>
            <a:endParaRPr lang="en-US" sz="1500"/>
          </a:p>
        </p:txBody>
      </p:sp>
      <p:sp>
        <p:nvSpPr>
          <p:cNvPr id="46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7" name="Straight Connector 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6" descr="Classroom">
            <a:extLst>
              <a:ext uri="{FF2B5EF4-FFF2-40B4-BE49-F238E27FC236}">
                <a16:creationId xmlns:a16="http://schemas.microsoft.com/office/drawing/2014/main" id="{AADE93E4-EE54-4687-A199-122E87A64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380106" y="1598246"/>
            <a:ext cx="4783504" cy="4783504"/>
          </a:xfrm>
          <a:prstGeom prst="rect">
            <a:avLst/>
          </a:prstGeom>
        </p:spPr>
      </p:pic>
      <p:sp>
        <p:nvSpPr>
          <p:cNvPr id="48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755" y="365125"/>
            <a:ext cx="7161245" cy="1325563"/>
          </a:xfrm>
        </p:spPr>
        <p:txBody>
          <a:bodyPr>
            <a:normAutofit/>
          </a:bodyPr>
          <a:lstStyle/>
          <a:p>
            <a:r>
              <a:rPr lang="en-US" sz="3600"/>
              <a:t>Timeline</a:t>
            </a:r>
          </a:p>
        </p:txBody>
      </p:sp>
      <p:sp>
        <p:nvSpPr>
          <p:cNvPr id="26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440" y="1027906"/>
            <a:ext cx="3408787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14" name="Content Placeholder 6" descr="timeline SmartArt Graphic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4945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9212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400" dirty="0">
                <a:latin typeface="+mn-lt"/>
              </a:rPr>
              <a:t>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06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Raw Data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9A0DA2-E530-420B-ACE1-7D645AE7D0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2200577"/>
              </p:ext>
            </p:extLst>
          </p:nvPr>
        </p:nvGraphicFramePr>
        <p:xfrm>
          <a:off x="838200" y="1734311"/>
          <a:ext cx="9943091" cy="390422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65414">
                  <a:extLst>
                    <a:ext uri="{9D8B030D-6E8A-4147-A177-3AD203B41FA5}">
                      <a16:colId xmlns:a16="http://schemas.microsoft.com/office/drawing/2014/main" val="3715394682"/>
                    </a:ext>
                  </a:extLst>
                </a:gridCol>
                <a:gridCol w="3970401">
                  <a:extLst>
                    <a:ext uri="{9D8B030D-6E8A-4147-A177-3AD203B41FA5}">
                      <a16:colId xmlns:a16="http://schemas.microsoft.com/office/drawing/2014/main" val="4203886316"/>
                    </a:ext>
                  </a:extLst>
                </a:gridCol>
                <a:gridCol w="2441978">
                  <a:extLst>
                    <a:ext uri="{9D8B030D-6E8A-4147-A177-3AD203B41FA5}">
                      <a16:colId xmlns:a16="http://schemas.microsoft.com/office/drawing/2014/main" val="1368357775"/>
                    </a:ext>
                  </a:extLst>
                </a:gridCol>
                <a:gridCol w="1321070">
                  <a:extLst>
                    <a:ext uri="{9D8B030D-6E8A-4147-A177-3AD203B41FA5}">
                      <a16:colId xmlns:a16="http://schemas.microsoft.com/office/drawing/2014/main" val="538162733"/>
                    </a:ext>
                  </a:extLst>
                </a:gridCol>
                <a:gridCol w="1744228">
                  <a:extLst>
                    <a:ext uri="{9D8B030D-6E8A-4147-A177-3AD203B41FA5}">
                      <a16:colId xmlns:a16="http://schemas.microsoft.com/office/drawing/2014/main" val="2004813969"/>
                    </a:ext>
                  </a:extLst>
                </a:gridCol>
              </a:tblGrid>
              <a:tr h="78387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Student Answer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Teacher Answer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Label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Question ID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29846"/>
                  </a:ext>
                </a:extLst>
              </a:tr>
              <a:tr h="783872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 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Because they are repelling each other always.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Like poles repel and opposite poles attract.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059026"/>
                  </a:ext>
                </a:extLst>
              </a:tr>
              <a:tr h="117550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magnets are not touching because they cannot attract to each other if they are north to north or south to south.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Like poles repel and opposite poles attract.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722433"/>
                  </a:ext>
                </a:extLst>
              </a:tr>
              <a:tr h="783872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magnets will maybe not stick because the force of the magnets will maybe the pencil is long and the magnets cannot feel the other magnets.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Like poles repel and opposite poles attract.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497281"/>
                  </a:ext>
                </a:extLst>
              </a:tr>
            </a:tbl>
          </a:graphicData>
        </a:graphic>
      </p:graphicFrame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12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030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Processed Data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9A0DA2-E530-420B-ACE1-7D645AE7D0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804751"/>
              </p:ext>
            </p:extLst>
          </p:nvPr>
        </p:nvGraphicFramePr>
        <p:xfrm>
          <a:off x="838200" y="1734311"/>
          <a:ext cx="10147126" cy="419771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74964">
                  <a:extLst>
                    <a:ext uri="{9D8B030D-6E8A-4147-A177-3AD203B41FA5}">
                      <a16:colId xmlns:a16="http://schemas.microsoft.com/office/drawing/2014/main" val="3715394682"/>
                    </a:ext>
                  </a:extLst>
                </a:gridCol>
                <a:gridCol w="3697808">
                  <a:extLst>
                    <a:ext uri="{9D8B030D-6E8A-4147-A177-3AD203B41FA5}">
                      <a16:colId xmlns:a16="http://schemas.microsoft.com/office/drawing/2014/main" val="4203886316"/>
                    </a:ext>
                  </a:extLst>
                </a:gridCol>
                <a:gridCol w="2028655">
                  <a:extLst>
                    <a:ext uri="{9D8B030D-6E8A-4147-A177-3AD203B41FA5}">
                      <a16:colId xmlns:a16="http://schemas.microsoft.com/office/drawing/2014/main" val="1368357775"/>
                    </a:ext>
                  </a:extLst>
                </a:gridCol>
                <a:gridCol w="2165679">
                  <a:extLst>
                    <a:ext uri="{9D8B030D-6E8A-4147-A177-3AD203B41FA5}">
                      <a16:colId xmlns:a16="http://schemas.microsoft.com/office/drawing/2014/main" val="538162733"/>
                    </a:ext>
                  </a:extLst>
                </a:gridCol>
                <a:gridCol w="1780020">
                  <a:extLst>
                    <a:ext uri="{9D8B030D-6E8A-4147-A177-3AD203B41FA5}">
                      <a16:colId xmlns:a16="http://schemas.microsoft.com/office/drawing/2014/main" val="2004813969"/>
                    </a:ext>
                  </a:extLst>
                </a:gridCol>
              </a:tblGrid>
              <a:tr h="78387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Student Answer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Stopwords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Removed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Stemmed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Stemmed &amp; Ordered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29846"/>
                  </a:ext>
                </a:extLst>
              </a:tr>
              <a:tr h="783872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 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Because they are repelling each other always.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repelling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repel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repel</a:t>
                      </a:r>
                      <a:endParaRPr lang="en-US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059026"/>
                  </a:ext>
                </a:extLst>
              </a:tr>
              <a:tr h="117550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magnets are not touching because they cannot attract to each other if they are north to north or south to south.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magnets touching attract north north south south</a:t>
                      </a:r>
                      <a:endParaRPr lang="en-US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magnet touch attract north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north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south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south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attract magnet north north south south touch</a:t>
                      </a:r>
                      <a:endParaRPr lang="en-US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722433"/>
                  </a:ext>
                </a:extLst>
              </a:tr>
              <a:tr h="783872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magnets will maybe not stick because the force of the magnets will maybe the pencil is long and the magnets cannot feel the other magnets.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magnets maybe stick force magnets maybe pencil long magnets feel magnets</a:t>
                      </a:r>
                      <a:endParaRPr lang="en-US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magnet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mayb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stick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forc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magnet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mayb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pencil long magnet feel magnet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feel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forc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long magnet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magnet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magnet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magnet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mayb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mayb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pencil stick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497281"/>
                  </a:ext>
                </a:extLst>
              </a:tr>
            </a:tbl>
          </a:graphicData>
        </a:graphic>
      </p:graphicFrame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13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098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The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844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Feature types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2834640" cy="823912"/>
          </a:xfrm>
        </p:spPr>
        <p:txBody>
          <a:bodyPr>
            <a:normAutofit/>
          </a:bodyPr>
          <a:lstStyle/>
          <a:p>
            <a:r>
              <a:rPr lang="en-US" dirty="0"/>
              <a:t>Sentence Statistics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2834640" cy="3684588"/>
          </a:xfrm>
        </p:spPr>
        <p:txBody>
          <a:bodyPr>
            <a:normAutofit/>
          </a:bodyPr>
          <a:lstStyle/>
          <a:p>
            <a:r>
              <a:rPr lang="en-US" sz="2000" dirty="0"/>
              <a:t>Numeric values based on sentence structure.</a:t>
            </a:r>
          </a:p>
          <a:p>
            <a:r>
              <a:rPr lang="en-US" dirty="0"/>
              <a:t>e.g. Number of words, number of commas, number of nouns, number of verbs etc.</a:t>
            </a: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335" y="1681163"/>
            <a:ext cx="2834640" cy="823912"/>
          </a:xfrm>
        </p:spPr>
        <p:txBody>
          <a:bodyPr>
            <a:normAutofit/>
          </a:bodyPr>
          <a:lstStyle/>
          <a:p>
            <a:r>
              <a:rPr lang="en-US" dirty="0"/>
              <a:t>Similarity Measures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7335" y="2505075"/>
            <a:ext cx="2834640" cy="3684588"/>
          </a:xfrm>
        </p:spPr>
        <p:txBody>
          <a:bodyPr>
            <a:normAutofit/>
          </a:bodyPr>
          <a:lstStyle/>
          <a:p>
            <a:r>
              <a:rPr lang="en-US" dirty="0"/>
              <a:t>Measures of document vector similarity.</a:t>
            </a:r>
            <a:endParaRPr lang="en-US" sz="2000" dirty="0"/>
          </a:p>
          <a:p>
            <a:r>
              <a:rPr lang="en-US" dirty="0"/>
              <a:t>Always compares student to teacher answer</a:t>
            </a:r>
          </a:p>
          <a:p>
            <a:r>
              <a:rPr lang="en-US" dirty="0"/>
              <a:t>e.g. Jaccard, Cosine</a:t>
            </a:r>
            <a:endParaRPr lang="en-US" sz="2000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6B5B72-43F9-4438-A504-FD3C083AB96D}"/>
              </a:ext>
            </a:extLst>
          </p:cNvPr>
          <p:cNvSpPr txBox="1">
            <a:spLocks/>
          </p:cNvSpPr>
          <p:nvPr/>
        </p:nvSpPr>
        <p:spPr>
          <a:xfrm>
            <a:off x="8526870" y="1681163"/>
            <a:ext cx="283464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N-gram / Bag-of-words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E486408-F529-4D60-A080-911A0851FE1B}"/>
              </a:ext>
            </a:extLst>
          </p:cNvPr>
          <p:cNvSpPr txBox="1">
            <a:spLocks/>
          </p:cNvSpPr>
          <p:nvPr/>
        </p:nvSpPr>
        <p:spPr>
          <a:xfrm>
            <a:off x="8526870" y="2505075"/>
            <a:ext cx="2834640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Flags which indicate of the presence of a sequence of words.</a:t>
            </a:r>
          </a:p>
          <a:p>
            <a:r>
              <a:rPr lang="en-US" sz="2000" dirty="0"/>
              <a:t>e.g. unigram, bigram, trigram flags.</a:t>
            </a:r>
          </a:p>
        </p:txBody>
      </p:sp>
    </p:spTree>
    <p:extLst>
      <p:ext uri="{BB962C8B-B14F-4D97-AF65-F5344CB8AC3E}">
        <p14:creationId xmlns:p14="http://schemas.microsoft.com/office/powerpoint/2010/main" val="1060707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The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691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Model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/>
          <a:lstStyle/>
          <a:p>
            <a:r>
              <a:rPr lang="en-US" dirty="0"/>
              <a:t>K-Means Clustering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>
            <a:normAutofit/>
          </a:bodyPr>
          <a:lstStyle/>
          <a:p>
            <a:r>
              <a:rPr lang="en-US" sz="2000" dirty="0"/>
              <a:t>Unsupervised</a:t>
            </a:r>
          </a:p>
          <a:p>
            <a:r>
              <a:rPr lang="en-US" dirty="0"/>
              <a:t>Centroids randomly initiated, converge on groups of clusters by minimizing the within-cluster sum-of-squares metric</a:t>
            </a: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6" y="1681163"/>
            <a:ext cx="4572182" cy="823912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>
            <a:normAutofit/>
          </a:bodyPr>
          <a:lstStyle/>
          <a:p>
            <a:r>
              <a:rPr lang="en-US" sz="2000" dirty="0"/>
              <a:t>Supervised</a:t>
            </a:r>
          </a:p>
          <a:p>
            <a:r>
              <a:rPr lang="en-US" sz="2000" dirty="0"/>
              <a:t>Requires a training set to initialize/train the parameters of the logistic function, which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983354-D57E-45C4-83BE-BED5E775341B}"/>
                  </a:ext>
                </a:extLst>
              </p:cNvPr>
              <p:cNvSpPr txBox="1"/>
              <p:nvPr/>
            </p:nvSpPr>
            <p:spPr>
              <a:xfrm>
                <a:off x="1447800" y="4500336"/>
                <a:ext cx="3482910" cy="1352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3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sz="3000" b="0">
                              <a:latin typeface="Cambria Math" panose="02040503050406030204" pitchFamily="18" charset="0"/>
                            </a:rPr>
                            <m:t>&amp;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000" b="0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30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3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000" b="0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sz="3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000" b="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3000" b="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3000" b="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n-US" sz="3000" b="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30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0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0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0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000" b="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0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0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0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3000" b="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sz="3000" b="0" i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eqAr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983354-D57E-45C4-83BE-BED5E7753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500336"/>
                <a:ext cx="3482910" cy="1352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98896F-7440-48AE-80D7-6ADEF941306E}"/>
                  </a:ext>
                </a:extLst>
              </p:cNvPr>
              <p:cNvSpPr txBox="1"/>
              <p:nvPr/>
            </p:nvSpPr>
            <p:spPr>
              <a:xfrm>
                <a:off x="6783206" y="4684714"/>
                <a:ext cx="3732757" cy="984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000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sz="3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0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0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98896F-7440-48AE-80D7-6ADEF9413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206" y="4684714"/>
                <a:ext cx="3732757" cy="984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3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The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791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The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14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kern="1200" cap="all" spc="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4" descr="Coronavirus: What will happen to school exams? - BBC News">
            <a:extLst>
              <a:ext uri="{FF2B5EF4-FFF2-40B4-BE49-F238E27FC236}">
                <a16:creationId xmlns:a16="http://schemas.microsoft.com/office/drawing/2014/main" id="{DE872CDD-CF36-4135-81A0-3959E3143A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2" r="16928" b="1"/>
          <a:stretch/>
        </p:blipFill>
        <p:spPr bwMode="auto"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57715" y="2990818"/>
            <a:ext cx="4195673" cy="2913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The Question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The Answer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The Process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The Data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The Features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The Model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The Application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The Performance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The Future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2115" y="1591485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Automated Grading</a:t>
            </a:r>
          </a:p>
        </p:txBody>
      </p:sp>
      <p:sp>
        <p:nvSpPr>
          <p:cNvPr id="10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accent2"/>
                </a:solidFill>
              </a:rPr>
              <a:t>12/3/2020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Metric Types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2834640" cy="823912"/>
          </a:xfrm>
        </p:spPr>
        <p:txBody>
          <a:bodyPr>
            <a:normAutofit fontScale="92500"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3242264" cy="2671762"/>
          </a:xfrm>
        </p:spPr>
        <p:txBody>
          <a:bodyPr>
            <a:normAutofit/>
          </a:bodyPr>
          <a:lstStyle/>
          <a:p>
            <a:r>
              <a:rPr lang="en-US" dirty="0"/>
              <a:t>Fairly standard metric that is a good metric when the data is balanced.</a:t>
            </a:r>
            <a:endParaRPr lang="en-US" sz="2000" dirty="0"/>
          </a:p>
          <a:p>
            <a:r>
              <a:rPr lang="en-US" sz="2000" dirty="0"/>
              <a:t>Intuitively, how well the model predicts across a dataset.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335" y="1681163"/>
            <a:ext cx="2834640" cy="823912"/>
          </a:xfrm>
        </p:spPr>
        <p:txBody>
          <a:bodyPr>
            <a:normAutofit fontScale="92500"/>
          </a:bodyPr>
          <a:lstStyle/>
          <a:p>
            <a:r>
              <a:rPr lang="en-US" dirty="0"/>
              <a:t>Adjusted </a:t>
            </a:r>
            <a:br>
              <a:rPr lang="en-US" dirty="0"/>
            </a:br>
            <a:r>
              <a:rPr lang="en-US" dirty="0"/>
              <a:t>Balanced Accuracy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7334" y="2505075"/>
            <a:ext cx="3242265" cy="2243388"/>
          </a:xfrm>
        </p:spPr>
        <p:txBody>
          <a:bodyPr>
            <a:normAutofit/>
          </a:bodyPr>
          <a:lstStyle/>
          <a:p>
            <a:r>
              <a:rPr lang="en-US" sz="2000" dirty="0"/>
              <a:t>Like accuracy, but gives equal weighting to the minority class</a:t>
            </a:r>
          </a:p>
          <a:p>
            <a:r>
              <a:rPr lang="en-US" sz="2000" dirty="0"/>
              <a:t>Intuitively, a score of 0 means random chance whereas 1 means perfect performance.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6B5B72-43F9-4438-A504-FD3C083AB96D}"/>
              </a:ext>
            </a:extLst>
          </p:cNvPr>
          <p:cNvSpPr txBox="1">
            <a:spLocks/>
          </p:cNvSpPr>
          <p:nvPr/>
        </p:nvSpPr>
        <p:spPr>
          <a:xfrm>
            <a:off x="8526870" y="1681163"/>
            <a:ext cx="283464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F1 Score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E486408-F529-4D60-A080-911A0851FE1B}"/>
              </a:ext>
            </a:extLst>
          </p:cNvPr>
          <p:cNvSpPr txBox="1">
            <a:spLocks/>
          </p:cNvSpPr>
          <p:nvPr/>
        </p:nvSpPr>
        <p:spPr>
          <a:xfrm>
            <a:off x="8526869" y="2505075"/>
            <a:ext cx="3539536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Harmonic mean between recall and precision.</a:t>
            </a:r>
          </a:p>
          <a:p>
            <a:r>
              <a:rPr lang="en-US" sz="2000" dirty="0"/>
              <a:t>Balances how well the model predicts the positive class with how often it wrongly predicts the positive class.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541A7B-1218-4763-9D1E-576719CB0B7F}"/>
                  </a:ext>
                </a:extLst>
              </p:cNvPr>
              <p:cNvSpPr txBox="1"/>
              <p:nvPr/>
            </p:nvSpPr>
            <p:spPr>
              <a:xfrm>
                <a:off x="5083586" y="5269118"/>
                <a:ext cx="3049760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num>
                            <m:den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  <m:r>
                                <a:rPr lang="en-US" sz="20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den>
                          </m:f>
                          <m:r>
                            <a:rPr lang="en-US" sz="20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𝑇𝑁</m:t>
                              </m:r>
                            </m:num>
                            <m:den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𝑇𝑁</m:t>
                              </m:r>
                              <m:r>
                                <a:rPr lang="en-US" sz="20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den>
                          </m:f>
                        </m:e>
                      </m:d>
                      <m:r>
                        <a:rPr lang="en-US" sz="2000" b="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541A7B-1218-4763-9D1E-576719CB0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586" y="5269118"/>
                <a:ext cx="3049760" cy="7838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91035A-4C51-48A1-8D7F-A1B861BC3461}"/>
                  </a:ext>
                </a:extLst>
              </p:cNvPr>
              <p:cNvSpPr txBox="1"/>
              <p:nvPr/>
            </p:nvSpPr>
            <p:spPr>
              <a:xfrm>
                <a:off x="8665958" y="5269119"/>
                <a:ext cx="2556463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𝑝𝑟𝑒𝑐𝑖𝑠𝑖𝑜𝑛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𝑟𝑒𝑐𝑎𝑙𝑙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𝑝𝑟𝑒𝑐𝑖𝑠𝑖𝑜𝑛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𝑟𝑒𝑐𝑎𝑙𝑙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91035A-4C51-48A1-8D7F-A1B861BC3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958" y="5269119"/>
                <a:ext cx="2556463" cy="783869"/>
              </a:xfrm>
              <a:prstGeom prst="rect">
                <a:avLst/>
              </a:prstGeom>
              <a:blipFill>
                <a:blip r:embed="rId3"/>
                <a:stretch>
                  <a:fillRect r="-3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001096-B523-4561-9936-9427B96F131D}"/>
                  </a:ext>
                </a:extLst>
              </p:cNvPr>
              <p:cNvSpPr txBox="1"/>
              <p:nvPr/>
            </p:nvSpPr>
            <p:spPr>
              <a:xfrm>
                <a:off x="1710089" y="5269118"/>
                <a:ext cx="2310062" cy="6737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001096-B523-4561-9936-9427B96F1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089" y="5269118"/>
                <a:ext cx="2310062" cy="673711"/>
              </a:xfrm>
              <a:prstGeom prst="rect">
                <a:avLst/>
              </a:prstGeom>
              <a:blipFill>
                <a:blip r:embed="rId4"/>
                <a:stretch>
                  <a:fillRect r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7898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F1 Score Deep Dive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2834640" cy="823912"/>
          </a:xfrm>
        </p:spPr>
        <p:txBody>
          <a:bodyPr>
            <a:normAutofit/>
          </a:bodyPr>
          <a:lstStyle/>
          <a:p>
            <a:r>
              <a:rPr lang="en-US" dirty="0"/>
              <a:t>Harmonic Mean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3242264" cy="2671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Used in many situations involving rates and ratios.</a:t>
            </a:r>
          </a:p>
          <a:p>
            <a:r>
              <a:rPr lang="en-US" dirty="0"/>
              <a:t>Example: Find the average speed of a car that travels at 20mph a distance d and 60 mph back that same distance.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335" y="1681163"/>
            <a:ext cx="2834640" cy="823912"/>
          </a:xfrm>
        </p:spPr>
        <p:txBody>
          <a:bodyPr>
            <a:normAutofit/>
          </a:bodyPr>
          <a:lstStyle/>
          <a:p>
            <a:r>
              <a:rPr lang="en-US" dirty="0"/>
              <a:t>Recall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7334" y="2505075"/>
            <a:ext cx="3242265" cy="22433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</a:t>
            </a:r>
            <a:r>
              <a:rPr lang="en-US" sz="2000" dirty="0"/>
              <a:t>he ability of the classifier to find all the positive samples.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6B5B72-43F9-4438-A504-FD3C083AB96D}"/>
              </a:ext>
            </a:extLst>
          </p:cNvPr>
          <p:cNvSpPr txBox="1">
            <a:spLocks/>
          </p:cNvSpPr>
          <p:nvPr/>
        </p:nvSpPr>
        <p:spPr>
          <a:xfrm>
            <a:off x="8526870" y="1681163"/>
            <a:ext cx="283464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Precision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E486408-F529-4D60-A080-911A0851FE1B}"/>
              </a:ext>
            </a:extLst>
          </p:cNvPr>
          <p:cNvSpPr txBox="1">
            <a:spLocks/>
          </p:cNvSpPr>
          <p:nvPr/>
        </p:nvSpPr>
        <p:spPr>
          <a:xfrm>
            <a:off x="8526869" y="2505075"/>
            <a:ext cx="3539536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ability of the classifier not to label as positive a sample that is negative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541A7B-1218-4763-9D1E-576719CB0B7F}"/>
                  </a:ext>
                </a:extLst>
              </p:cNvPr>
              <p:cNvSpPr txBox="1"/>
              <p:nvPr/>
            </p:nvSpPr>
            <p:spPr>
              <a:xfrm>
                <a:off x="5083586" y="5269118"/>
                <a:ext cx="3049760" cy="8190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541A7B-1218-4763-9D1E-576719CB0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586" y="5269118"/>
                <a:ext cx="3049760" cy="8190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91035A-4C51-48A1-8D7F-A1B861BC3461}"/>
                  </a:ext>
                </a:extLst>
              </p:cNvPr>
              <p:cNvSpPr txBox="1"/>
              <p:nvPr/>
            </p:nvSpPr>
            <p:spPr>
              <a:xfrm>
                <a:off x="8665958" y="5269119"/>
                <a:ext cx="2556463" cy="8190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5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91035A-4C51-48A1-8D7F-A1B861BC3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958" y="5269119"/>
                <a:ext cx="2556463" cy="8190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D3D310-C552-43E5-9F05-DF63C344005B}"/>
                  </a:ext>
                </a:extLst>
              </p:cNvPr>
              <p:cNvSpPr txBox="1"/>
              <p:nvPr/>
            </p:nvSpPr>
            <p:spPr>
              <a:xfrm>
                <a:off x="1447800" y="5239590"/>
                <a:ext cx="2518610" cy="878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D3D310-C552-43E5-9F05-DF63C3440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5239590"/>
                <a:ext cx="2518610" cy="8780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754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Accuracy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22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519786-52F9-4832-8AF6-A02A744CAF3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7990"/>
            <a:ext cx="11260015" cy="444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12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Accuracy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23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1761CDFF-EE46-4CF1-A8BB-6028B72D420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1" y="1442892"/>
            <a:ext cx="6318211" cy="444759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E23E1B-56FE-4D41-B812-3471D8A30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557051"/>
              </p:ext>
            </p:extLst>
          </p:nvPr>
        </p:nvGraphicFramePr>
        <p:xfrm>
          <a:off x="7026442" y="1666068"/>
          <a:ext cx="4798021" cy="381258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76926">
                  <a:extLst>
                    <a:ext uri="{9D8B030D-6E8A-4147-A177-3AD203B41FA5}">
                      <a16:colId xmlns:a16="http://schemas.microsoft.com/office/drawing/2014/main" val="961786515"/>
                    </a:ext>
                  </a:extLst>
                </a:gridCol>
                <a:gridCol w="1427748">
                  <a:extLst>
                    <a:ext uri="{9D8B030D-6E8A-4147-A177-3AD203B41FA5}">
                      <a16:colId xmlns:a16="http://schemas.microsoft.com/office/drawing/2014/main" val="693506526"/>
                    </a:ext>
                  </a:extLst>
                </a:gridCol>
                <a:gridCol w="1493347">
                  <a:extLst>
                    <a:ext uri="{9D8B030D-6E8A-4147-A177-3AD203B41FA5}">
                      <a16:colId xmlns:a16="http://schemas.microsoft.com/office/drawing/2014/main" val="5399736"/>
                    </a:ext>
                  </a:extLst>
                </a:gridCol>
              </a:tblGrid>
              <a:tr h="99133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 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 Score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MEdian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 Score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52424"/>
                  </a:ext>
                </a:extLst>
              </a:tr>
              <a:tr h="80615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Clustering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0.642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0.667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777894"/>
                  </a:ext>
                </a:extLst>
              </a:tr>
              <a:tr h="120892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Classification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0.785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0.806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0362"/>
                  </a:ext>
                </a:extLst>
              </a:tr>
              <a:tr h="80615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Combination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0.641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0.653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138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136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Balanced Accuracy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24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540E13C-924E-480E-801C-27FC902A10A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65977"/>
            <a:ext cx="11256264" cy="44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63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Balanced Accuracy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25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E23E1B-56FE-4D41-B812-3471D8A30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837314"/>
              </p:ext>
            </p:extLst>
          </p:nvPr>
        </p:nvGraphicFramePr>
        <p:xfrm>
          <a:off x="7026442" y="1666068"/>
          <a:ext cx="4798021" cy="411131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76926">
                  <a:extLst>
                    <a:ext uri="{9D8B030D-6E8A-4147-A177-3AD203B41FA5}">
                      <a16:colId xmlns:a16="http://schemas.microsoft.com/office/drawing/2014/main" val="961786515"/>
                    </a:ext>
                  </a:extLst>
                </a:gridCol>
                <a:gridCol w="1427748">
                  <a:extLst>
                    <a:ext uri="{9D8B030D-6E8A-4147-A177-3AD203B41FA5}">
                      <a16:colId xmlns:a16="http://schemas.microsoft.com/office/drawing/2014/main" val="693506526"/>
                    </a:ext>
                  </a:extLst>
                </a:gridCol>
                <a:gridCol w="1493347">
                  <a:extLst>
                    <a:ext uri="{9D8B030D-6E8A-4147-A177-3AD203B41FA5}">
                      <a16:colId xmlns:a16="http://schemas.microsoft.com/office/drawing/2014/main" val="5399736"/>
                    </a:ext>
                  </a:extLst>
                </a:gridCol>
              </a:tblGrid>
              <a:tr h="99133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 Balanced Accuracy Score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Median Balanced accuracy score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52424"/>
                  </a:ext>
                </a:extLst>
              </a:tr>
              <a:tr h="80615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Clustering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0.274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0.223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777894"/>
                  </a:ext>
                </a:extLst>
              </a:tr>
              <a:tr h="120892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Classification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0.350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0.304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0362"/>
                  </a:ext>
                </a:extLst>
              </a:tr>
              <a:tr h="80615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Combination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0.284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0.270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138758"/>
                  </a:ext>
                </a:extLst>
              </a:tr>
            </a:tbl>
          </a:graphicData>
        </a:graphic>
      </p:graphicFrame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6DD46484-6140-4D60-8E08-AC2438A8384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94" y="1446464"/>
            <a:ext cx="6318504" cy="44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70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F1 Score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26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9DE0916-B1C1-409D-BEE1-4AFFA627011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1256264" cy="44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26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F1 Score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27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E23E1B-56FE-4D41-B812-3471D8A30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47390"/>
              </p:ext>
            </p:extLst>
          </p:nvPr>
        </p:nvGraphicFramePr>
        <p:xfrm>
          <a:off x="7026442" y="1666068"/>
          <a:ext cx="4798021" cy="381258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76926">
                  <a:extLst>
                    <a:ext uri="{9D8B030D-6E8A-4147-A177-3AD203B41FA5}">
                      <a16:colId xmlns:a16="http://schemas.microsoft.com/office/drawing/2014/main" val="961786515"/>
                    </a:ext>
                  </a:extLst>
                </a:gridCol>
                <a:gridCol w="1427748">
                  <a:extLst>
                    <a:ext uri="{9D8B030D-6E8A-4147-A177-3AD203B41FA5}">
                      <a16:colId xmlns:a16="http://schemas.microsoft.com/office/drawing/2014/main" val="693506526"/>
                    </a:ext>
                  </a:extLst>
                </a:gridCol>
                <a:gridCol w="1493347">
                  <a:extLst>
                    <a:ext uri="{9D8B030D-6E8A-4147-A177-3AD203B41FA5}">
                      <a16:colId xmlns:a16="http://schemas.microsoft.com/office/drawing/2014/main" val="5399736"/>
                    </a:ext>
                  </a:extLst>
                </a:gridCol>
              </a:tblGrid>
              <a:tr h="9913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Median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52424"/>
                  </a:ext>
                </a:extLst>
              </a:tr>
              <a:tr h="8061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Clustering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0.421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777894"/>
                  </a:ext>
                </a:extLst>
              </a:tr>
              <a:tr h="12089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Classification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0.614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0.717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0362"/>
                  </a:ext>
                </a:extLst>
              </a:tr>
              <a:tr h="8061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Combination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0.430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0.448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138758"/>
                  </a:ext>
                </a:extLst>
              </a:tr>
            </a:tbl>
          </a:graphicData>
        </a:graphic>
      </p:graphicFrame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13EB5598-FA71-455A-8FDC-338EF16A7B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38" y="1445230"/>
            <a:ext cx="6318504" cy="44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33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Recall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28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2EDE2A0-5CED-4082-9172-A490D4217D7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1256264" cy="44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02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Recall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29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E23E1B-56FE-4D41-B812-3471D8A30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223143"/>
              </p:ext>
            </p:extLst>
          </p:nvPr>
        </p:nvGraphicFramePr>
        <p:xfrm>
          <a:off x="7026442" y="1666068"/>
          <a:ext cx="4798021" cy="381258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76926">
                  <a:extLst>
                    <a:ext uri="{9D8B030D-6E8A-4147-A177-3AD203B41FA5}">
                      <a16:colId xmlns:a16="http://schemas.microsoft.com/office/drawing/2014/main" val="961786515"/>
                    </a:ext>
                  </a:extLst>
                </a:gridCol>
                <a:gridCol w="1427748">
                  <a:extLst>
                    <a:ext uri="{9D8B030D-6E8A-4147-A177-3AD203B41FA5}">
                      <a16:colId xmlns:a16="http://schemas.microsoft.com/office/drawing/2014/main" val="693506526"/>
                    </a:ext>
                  </a:extLst>
                </a:gridCol>
                <a:gridCol w="1493347">
                  <a:extLst>
                    <a:ext uri="{9D8B030D-6E8A-4147-A177-3AD203B41FA5}">
                      <a16:colId xmlns:a16="http://schemas.microsoft.com/office/drawing/2014/main" val="5399736"/>
                    </a:ext>
                  </a:extLst>
                </a:gridCol>
              </a:tblGrid>
              <a:tr h="9913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Recall Score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Recall Score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52424"/>
                  </a:ext>
                </a:extLst>
              </a:tr>
              <a:tr h="8061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Clustering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0.377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0.337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777894"/>
                  </a:ext>
                </a:extLst>
              </a:tr>
              <a:tr h="12089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Classification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0.613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0.677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0362"/>
                  </a:ext>
                </a:extLst>
              </a:tr>
              <a:tr h="8061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Combination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0.424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0.446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138758"/>
                  </a:ext>
                </a:extLst>
              </a:tr>
            </a:tbl>
          </a:graphicData>
        </a:graphic>
      </p:graphicFrame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B47BF252-7395-4E61-82E0-22B384B2289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38" y="1450374"/>
            <a:ext cx="6318504" cy="44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24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6" y="1336390"/>
            <a:ext cx="6190412" cy="11829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2190" y="623907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latin typeface="+mn-lt"/>
                <a:ea typeface="+mn-ea"/>
                <a:cs typeface="+mn-cs"/>
              </a:rPr>
              <a:t>Automated Grading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/>
              <a:t>Grading is not fun and repetitive.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/>
              <a:t>Tasks which are not fun and repetitive should be automated.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/>
          </a:p>
        </p:txBody>
      </p:sp>
      <p:pic>
        <p:nvPicPr>
          <p:cNvPr id="2054" name="Picture 6" descr="Grades Can Hinder Learning. What Should Professors Use Instead?">
            <a:extLst>
              <a:ext uri="{FF2B5EF4-FFF2-40B4-BE49-F238E27FC236}">
                <a16:creationId xmlns:a16="http://schemas.microsoft.com/office/drawing/2014/main" id="{A2B17E95-692A-499D-8E97-993A8A0694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8" r="17212"/>
          <a:stretch/>
        </p:blipFill>
        <p:spPr bwMode="auto">
          <a:xfrm>
            <a:off x="7451965" y="1665519"/>
            <a:ext cx="4267645" cy="4267645"/>
          </a:xfrm>
          <a:custGeom>
            <a:avLst/>
            <a:gdLst/>
            <a:ahLst/>
            <a:cxnLst/>
            <a:rect l="l" t="t" r="r" b="b"/>
            <a:pathLst>
              <a:path w="2457864" h="2457864">
                <a:moveTo>
                  <a:pt x="1228932" y="0"/>
                </a:moveTo>
                <a:cubicBezTo>
                  <a:pt x="1907652" y="0"/>
                  <a:pt x="2457864" y="550212"/>
                  <a:pt x="2457864" y="1228932"/>
                </a:cubicBezTo>
                <a:cubicBezTo>
                  <a:pt x="2457864" y="1907652"/>
                  <a:pt x="1907652" y="2457864"/>
                  <a:pt x="1228932" y="2457864"/>
                </a:cubicBezTo>
                <a:cubicBezTo>
                  <a:pt x="550212" y="2457864"/>
                  <a:pt x="0" y="1907652"/>
                  <a:pt x="0" y="1228932"/>
                </a:cubicBezTo>
                <a:cubicBezTo>
                  <a:pt x="0" y="550212"/>
                  <a:pt x="550212" y="0"/>
                  <a:pt x="122893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12/3/2020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Precision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30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E5F050-60D3-4701-AF20-459DAA4CC17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1256264" cy="44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01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Precision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31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E23E1B-56FE-4D41-B812-3471D8A30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469457"/>
              </p:ext>
            </p:extLst>
          </p:nvPr>
        </p:nvGraphicFramePr>
        <p:xfrm>
          <a:off x="7026442" y="1666068"/>
          <a:ext cx="4798021" cy="381258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76926">
                  <a:extLst>
                    <a:ext uri="{9D8B030D-6E8A-4147-A177-3AD203B41FA5}">
                      <a16:colId xmlns:a16="http://schemas.microsoft.com/office/drawing/2014/main" val="961786515"/>
                    </a:ext>
                  </a:extLst>
                </a:gridCol>
                <a:gridCol w="1427748">
                  <a:extLst>
                    <a:ext uri="{9D8B030D-6E8A-4147-A177-3AD203B41FA5}">
                      <a16:colId xmlns:a16="http://schemas.microsoft.com/office/drawing/2014/main" val="693506526"/>
                    </a:ext>
                  </a:extLst>
                </a:gridCol>
                <a:gridCol w="1493347">
                  <a:extLst>
                    <a:ext uri="{9D8B030D-6E8A-4147-A177-3AD203B41FA5}">
                      <a16:colId xmlns:a16="http://schemas.microsoft.com/office/drawing/2014/main" val="5399736"/>
                    </a:ext>
                  </a:extLst>
                </a:gridCol>
              </a:tblGrid>
              <a:tr h="9913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Precision Score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median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Precision Score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52424"/>
                  </a:ext>
                </a:extLst>
              </a:tr>
              <a:tr h="8061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Clustering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777894"/>
                  </a:ext>
                </a:extLst>
              </a:tr>
              <a:tr h="12089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Classification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0.722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0.811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0362"/>
                  </a:ext>
                </a:extLst>
              </a:tr>
              <a:tr h="8061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all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Combination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0.811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0.928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138758"/>
                  </a:ext>
                </a:extLst>
              </a:tr>
            </a:tbl>
          </a:graphicData>
        </a:graphic>
      </p:graphicFrame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52E07536-286C-4B90-A162-69DB7AE42E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83" y="1444579"/>
            <a:ext cx="6318504" cy="44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41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776" y="1336390"/>
            <a:ext cx="5973191" cy="11829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Metric Summary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2190" y="623907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latin typeface="+mn-lt"/>
                <a:ea typeface="+mn-ea"/>
                <a:cs typeface="+mn-cs"/>
              </a:rPr>
              <a:t>Automated Grading</a:t>
            </a:r>
          </a:p>
        </p:txBody>
      </p:sp>
      <p:sp>
        <p:nvSpPr>
          <p:cNvPr id="3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1307" y="21809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2031" y="244979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776" y="2829330"/>
            <a:ext cx="5973191" cy="3344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Consistently, classification performs the best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assumption that answers close to the teacher’s answer in feature space would be correct and those furthest away is not a good assumption to make, unless there are better features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questions that can easily delineate between a correct and incorrect response were easier to </a:t>
            </a:r>
            <a:r>
              <a:rPr lang="en-US" sz="1800" dirty="0" err="1"/>
              <a:t>autograde</a:t>
            </a:r>
            <a:r>
              <a:rPr lang="en-US" sz="1800" dirty="0"/>
              <a:t>.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Questions where students answered all correctly or incorrectly posed a problem for all methods</a:t>
            </a:r>
          </a:p>
        </p:txBody>
      </p:sp>
      <p:pic>
        <p:nvPicPr>
          <p:cNvPr id="20" name="Picture Placeholder 19" descr="Carpenter using a pencil to mark a point along a measuring tape on a piece of wood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3473" r="23473"/>
          <a:stretch/>
        </p:blipFill>
        <p:spPr>
          <a:xfrm>
            <a:off x="9564830" y="1179137"/>
            <a:ext cx="2627170" cy="3300386"/>
          </a:xfrm>
          <a:custGeom>
            <a:avLst/>
            <a:gdLst/>
            <a:ahLst/>
            <a:cxnLst/>
            <a:rect l="l" t="t" r="r" b="b"/>
            <a:pathLst>
              <a:path w="2627170" h="3300386">
                <a:moveTo>
                  <a:pt x="1650193" y="0"/>
                </a:moveTo>
                <a:cubicBezTo>
                  <a:pt x="1991959" y="0"/>
                  <a:pt x="2309459" y="103896"/>
                  <a:pt x="2572831" y="281827"/>
                </a:cubicBezTo>
                <a:lnTo>
                  <a:pt x="2627170" y="322461"/>
                </a:lnTo>
                <a:lnTo>
                  <a:pt x="2627170" y="2977925"/>
                </a:lnTo>
                <a:lnTo>
                  <a:pt x="2572831" y="3018559"/>
                </a:lnTo>
                <a:cubicBezTo>
                  <a:pt x="2309459" y="3196490"/>
                  <a:pt x="1991959" y="3300386"/>
                  <a:pt x="1650193" y="3300386"/>
                </a:cubicBezTo>
                <a:cubicBezTo>
                  <a:pt x="738817" y="3300386"/>
                  <a:pt x="0" y="2561569"/>
                  <a:pt x="0" y="1650193"/>
                </a:cubicBezTo>
                <a:cubicBezTo>
                  <a:pt x="0" y="738817"/>
                  <a:pt x="738817" y="0"/>
                  <a:pt x="1650193" y="0"/>
                </a:cubicBezTo>
                <a:close/>
              </a:path>
            </a:pathLst>
          </a:custGeom>
        </p:spPr>
      </p:pic>
      <p:pic>
        <p:nvPicPr>
          <p:cNvPr id="22" name="Picture Placeholder 21" descr="Microscope lens on slide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921" r="2921"/>
          <a:stretch/>
        </p:blipFill>
        <p:spPr>
          <a:xfrm>
            <a:off x="8610600" y="4700755"/>
            <a:ext cx="3043141" cy="2157245"/>
          </a:xfrm>
          <a:custGeom>
            <a:avLst/>
            <a:gdLst/>
            <a:ahLst/>
            <a:cxnLst/>
            <a:rect l="l" t="t" r="r" b="b"/>
            <a:pathLst>
              <a:path w="3043141" h="2157245">
                <a:moveTo>
                  <a:pt x="1521570" y="0"/>
                </a:moveTo>
                <a:cubicBezTo>
                  <a:pt x="2361911" y="0"/>
                  <a:pt x="3043141" y="681231"/>
                  <a:pt x="3043141" y="1521571"/>
                </a:cubicBezTo>
                <a:cubicBezTo>
                  <a:pt x="3043141" y="1731656"/>
                  <a:pt x="3000564" y="1931797"/>
                  <a:pt x="2923568" y="2113835"/>
                </a:cubicBezTo>
                <a:lnTo>
                  <a:pt x="2902657" y="2157245"/>
                </a:lnTo>
                <a:lnTo>
                  <a:pt x="140484" y="2157245"/>
                </a:lnTo>
                <a:lnTo>
                  <a:pt x="119573" y="2113835"/>
                </a:lnTo>
                <a:cubicBezTo>
                  <a:pt x="42577" y="1931797"/>
                  <a:pt x="0" y="1731656"/>
                  <a:pt x="0" y="1521571"/>
                </a:cubicBezTo>
                <a:cubicBezTo>
                  <a:pt x="0" y="681231"/>
                  <a:pt x="681230" y="0"/>
                  <a:pt x="1521570" y="0"/>
                </a:cubicBezTo>
                <a:close/>
              </a:path>
            </a:pathLst>
          </a:custGeom>
        </p:spPr>
      </p:pic>
      <p:pic>
        <p:nvPicPr>
          <p:cNvPr id="18" name="Picture Placeholder 17" descr="A desk with technical drawings, pencil and tools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16675" r="16675"/>
          <a:stretch/>
        </p:blipFill>
        <p:spPr>
          <a:xfrm>
            <a:off x="7450183" y="2933875"/>
            <a:ext cx="1911294" cy="1911294"/>
          </a:xfrm>
          <a:custGeom>
            <a:avLst/>
            <a:gdLst/>
            <a:ahLst/>
            <a:cxnLst/>
            <a:rect l="l" t="t" r="r" b="b"/>
            <a:pathLst>
              <a:path w="1911294" h="1911294">
                <a:moveTo>
                  <a:pt x="955647" y="0"/>
                </a:moveTo>
                <a:cubicBezTo>
                  <a:pt x="1483436" y="0"/>
                  <a:pt x="1911294" y="427858"/>
                  <a:pt x="1911294" y="955647"/>
                </a:cubicBezTo>
                <a:cubicBezTo>
                  <a:pt x="1911294" y="1483436"/>
                  <a:pt x="1483436" y="1911294"/>
                  <a:pt x="955647" y="1911294"/>
                </a:cubicBezTo>
                <a:cubicBezTo>
                  <a:pt x="427858" y="1911294"/>
                  <a:pt x="0" y="1483436"/>
                  <a:pt x="0" y="955647"/>
                </a:cubicBezTo>
                <a:cubicBezTo>
                  <a:pt x="0" y="427858"/>
                  <a:pt x="427858" y="0"/>
                  <a:pt x="955647" y="0"/>
                </a:cubicBezTo>
                <a:close/>
              </a:path>
            </a:pathLst>
          </a:cu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68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The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333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DBF2F9D-983F-4E90-827D-5A23216D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6618" y="381935"/>
            <a:ext cx="5366040" cy="13265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Work</a:t>
            </a:r>
          </a:p>
        </p:txBody>
      </p:sp>
      <p:pic>
        <p:nvPicPr>
          <p:cNvPr id="20" name="Picture Placeholder 19" descr="Sphere of mesh and nodes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1113" r="21113"/>
          <a:stretch/>
        </p:blipFill>
        <p:spPr>
          <a:xfrm>
            <a:off x="4" y="259341"/>
            <a:ext cx="1900721" cy="2467434"/>
          </a:xfrm>
          <a:custGeom>
            <a:avLst/>
            <a:gdLst/>
            <a:ahLst/>
            <a:cxnLst/>
            <a:rect l="l" t="t" r="r" b="b"/>
            <a:pathLst>
              <a:path w="1900721" h="2467434">
                <a:moveTo>
                  <a:pt x="667004" y="0"/>
                </a:moveTo>
                <a:cubicBezTo>
                  <a:pt x="1348368" y="0"/>
                  <a:pt x="1900721" y="552354"/>
                  <a:pt x="1900721" y="1233717"/>
                </a:cubicBezTo>
                <a:cubicBezTo>
                  <a:pt x="1900721" y="1915081"/>
                  <a:pt x="1348368" y="2467434"/>
                  <a:pt x="667004" y="2467434"/>
                </a:cubicBezTo>
                <a:cubicBezTo>
                  <a:pt x="454078" y="2467434"/>
                  <a:pt x="253751" y="2413493"/>
                  <a:pt x="78941" y="2318531"/>
                </a:cubicBezTo>
                <a:lnTo>
                  <a:pt x="0" y="2270573"/>
                </a:lnTo>
                <a:lnTo>
                  <a:pt x="0" y="196861"/>
                </a:lnTo>
                <a:lnTo>
                  <a:pt x="78941" y="148903"/>
                </a:lnTo>
                <a:cubicBezTo>
                  <a:pt x="253751" y="53941"/>
                  <a:pt x="454078" y="0"/>
                  <a:pt x="667004" y="0"/>
                </a:cubicBezTo>
                <a:close/>
              </a:path>
            </a:pathLst>
          </a:custGeom>
        </p:spPr>
      </p:pic>
      <p:sp>
        <p:nvSpPr>
          <p:cNvPr id="33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8921" y="36518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2" name="Picture Placeholder 21" descr="Desk with productivity items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5060" r="15060"/>
          <a:stretch/>
        </p:blipFill>
        <p:spPr>
          <a:xfrm>
            <a:off x="-3" y="3175552"/>
            <a:ext cx="3860850" cy="3682448"/>
          </a:xfrm>
          <a:custGeom>
            <a:avLst/>
            <a:gdLst/>
            <a:ahLst/>
            <a:cxnLst/>
            <a:rect l="l" t="t" r="r" b="b"/>
            <a:pathLst>
              <a:path w="3860850" h="3682448">
                <a:moveTo>
                  <a:pt x="1501453" y="0"/>
                </a:moveTo>
                <a:cubicBezTo>
                  <a:pt x="2804513" y="0"/>
                  <a:pt x="3860850" y="1056337"/>
                  <a:pt x="3860850" y="2359397"/>
                </a:cubicBezTo>
                <a:cubicBezTo>
                  <a:pt x="3860850" y="2848045"/>
                  <a:pt x="3712303" y="3301997"/>
                  <a:pt x="3457902" y="3678559"/>
                </a:cubicBezTo>
                <a:lnTo>
                  <a:pt x="3454994" y="3682448"/>
                </a:lnTo>
                <a:lnTo>
                  <a:pt x="0" y="3682448"/>
                </a:lnTo>
                <a:lnTo>
                  <a:pt x="0" y="539369"/>
                </a:lnTo>
                <a:lnTo>
                  <a:pt x="657" y="538771"/>
                </a:lnTo>
                <a:cubicBezTo>
                  <a:pt x="408500" y="202190"/>
                  <a:pt x="931365" y="0"/>
                  <a:pt x="1501453" y="0"/>
                </a:cubicBezTo>
                <a:close/>
              </a:path>
            </a:pathLst>
          </a:custGeom>
        </p:spPr>
      </p:pic>
      <p:pic>
        <p:nvPicPr>
          <p:cNvPr id="18" name="Picture Placeholder 17" descr="Scientist looking looking at a futuristic display with data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6650" r="16650"/>
          <a:stretch/>
        </p:blipFill>
        <p:spPr>
          <a:xfrm>
            <a:off x="2356226" y="660794"/>
            <a:ext cx="2968902" cy="2968902"/>
          </a:xfrm>
          <a:custGeom>
            <a:avLst/>
            <a:gdLst/>
            <a:ahLst/>
            <a:cxnLst/>
            <a:rect l="l" t="t" r="r" b="b"/>
            <a:pathLst>
              <a:path w="2257760" h="2257760">
                <a:moveTo>
                  <a:pt x="1128880" y="0"/>
                </a:moveTo>
                <a:cubicBezTo>
                  <a:pt x="1752343" y="0"/>
                  <a:pt x="2257760" y="505417"/>
                  <a:pt x="2257760" y="1128880"/>
                </a:cubicBezTo>
                <a:cubicBezTo>
                  <a:pt x="2257760" y="1752343"/>
                  <a:pt x="1752343" y="2257760"/>
                  <a:pt x="1128880" y="2257760"/>
                </a:cubicBezTo>
                <a:cubicBezTo>
                  <a:pt x="505417" y="2257760"/>
                  <a:pt x="0" y="1752343"/>
                  <a:pt x="0" y="1128880"/>
                </a:cubicBezTo>
                <a:cubicBezTo>
                  <a:pt x="0" y="505417"/>
                  <a:pt x="505417" y="0"/>
                  <a:pt x="1128880" y="0"/>
                </a:cubicBezTo>
                <a:close/>
              </a:path>
            </a:pathLst>
          </a:custGeom>
        </p:spPr>
      </p:pic>
      <p:sp>
        <p:nvSpPr>
          <p:cNvPr id="3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9443" y="748543"/>
            <a:ext cx="171514" cy="171515"/>
          </a:xfrm>
          <a:custGeom>
            <a:avLst/>
            <a:gdLst>
              <a:gd name="connsiteX0" fmla="*/ 159873 w 171514"/>
              <a:gd name="connsiteY0" fmla="*/ 74116 h 171515"/>
              <a:gd name="connsiteX1" fmla="*/ 97398 w 171514"/>
              <a:gd name="connsiteY1" fmla="*/ 74116 h 171515"/>
              <a:gd name="connsiteX2" fmla="*/ 97398 w 171514"/>
              <a:gd name="connsiteY2" fmla="*/ 11641 h 171515"/>
              <a:gd name="connsiteX3" fmla="*/ 85757 w 171514"/>
              <a:gd name="connsiteY3" fmla="*/ 0 h 171515"/>
              <a:gd name="connsiteX4" fmla="*/ 74116 w 171514"/>
              <a:gd name="connsiteY4" fmla="*/ 11641 h 171515"/>
              <a:gd name="connsiteX5" fmla="*/ 74116 w 171514"/>
              <a:gd name="connsiteY5" fmla="*/ 74116 h 171515"/>
              <a:gd name="connsiteX6" fmla="*/ 11641 w 171514"/>
              <a:gd name="connsiteY6" fmla="*/ 74116 h 171515"/>
              <a:gd name="connsiteX7" fmla="*/ 0 w 171514"/>
              <a:gd name="connsiteY7" fmla="*/ 85758 h 171515"/>
              <a:gd name="connsiteX8" fmla="*/ 11641 w 171514"/>
              <a:gd name="connsiteY8" fmla="*/ 97399 h 171515"/>
              <a:gd name="connsiteX9" fmla="*/ 74116 w 171514"/>
              <a:gd name="connsiteY9" fmla="*/ 97399 h 171515"/>
              <a:gd name="connsiteX10" fmla="*/ 74116 w 171514"/>
              <a:gd name="connsiteY10" fmla="*/ 159874 h 171515"/>
              <a:gd name="connsiteX11" fmla="*/ 85757 w 171514"/>
              <a:gd name="connsiteY11" fmla="*/ 171515 h 171515"/>
              <a:gd name="connsiteX12" fmla="*/ 97398 w 171514"/>
              <a:gd name="connsiteY12" fmla="*/ 159874 h 171515"/>
              <a:gd name="connsiteX13" fmla="*/ 97398 w 171514"/>
              <a:gd name="connsiteY13" fmla="*/ 97399 h 171515"/>
              <a:gd name="connsiteX14" fmla="*/ 159873 w 171514"/>
              <a:gd name="connsiteY14" fmla="*/ 97399 h 171515"/>
              <a:gd name="connsiteX15" fmla="*/ 171514 w 171514"/>
              <a:gd name="connsiteY15" fmla="*/ 85758 h 171515"/>
              <a:gd name="connsiteX16" fmla="*/ 159873 w 171514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4" h="171515">
                <a:moveTo>
                  <a:pt x="159873" y="74116"/>
                </a:moveTo>
                <a:lnTo>
                  <a:pt x="97398" y="74116"/>
                </a:lnTo>
                <a:lnTo>
                  <a:pt x="97398" y="11641"/>
                </a:lnTo>
                <a:cubicBezTo>
                  <a:pt x="97398" y="5212"/>
                  <a:pt x="92186" y="0"/>
                  <a:pt x="85757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7" y="171515"/>
                </a:cubicBezTo>
                <a:cubicBezTo>
                  <a:pt x="92186" y="171515"/>
                  <a:pt x="97398" y="166303"/>
                  <a:pt x="97398" y="159874"/>
                </a:cubicBezTo>
                <a:lnTo>
                  <a:pt x="97398" y="97399"/>
                </a:lnTo>
                <a:lnTo>
                  <a:pt x="159873" y="97399"/>
                </a:lnTo>
                <a:cubicBezTo>
                  <a:pt x="166302" y="97399"/>
                  <a:pt x="171514" y="92187"/>
                  <a:pt x="171514" y="85758"/>
                </a:cubicBezTo>
                <a:cubicBezTo>
                  <a:pt x="171514" y="79328"/>
                  <a:pt x="166302" y="74116"/>
                  <a:pt x="159873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6617" y="2090419"/>
            <a:ext cx="5366041" cy="38942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Feature space can be improved upon greatly. Using different sentence processing,  metrics, and other creative methods could greatly increase the predictive power of even the simplest models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Better and more sophisticated models could be used e.g. Recurrent Neural Networks or Support Vector Machines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94330" y="1591485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latin typeface="+mn-lt"/>
                <a:ea typeface="+mn-ea"/>
                <a:cs typeface="+mn-cs"/>
              </a:rPr>
              <a:t>Automated Grading</a:t>
            </a:r>
          </a:p>
        </p:txBody>
      </p:sp>
      <p:sp>
        <p:nvSpPr>
          <p:cNvPr id="37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2074" y="421171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68377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501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12/3/2020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Automated grading</a:t>
            </a:r>
          </a:p>
        </p:txBody>
      </p:sp>
      <p:pic>
        <p:nvPicPr>
          <p:cNvPr id="9" name="Picture Placeholder 8" descr="Students taking notes in a classroom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675" r="16675"/>
          <a:stretch/>
        </p:blipFill>
        <p:spPr>
          <a:xfrm>
            <a:off x="1777111" y="407499"/>
            <a:ext cx="1952279" cy="1952279"/>
          </a:xfrm>
        </p:spPr>
      </p:pic>
      <p:pic>
        <p:nvPicPr>
          <p:cNvPr id="11" name="Picture Placeholder 10" descr="Teacher pointing at laptop screen to young students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432" r="16432"/>
          <a:stretch/>
        </p:blipFill>
        <p:spPr>
          <a:xfrm>
            <a:off x="3528345" y="1972581"/>
            <a:ext cx="2290065" cy="227350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2590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Ian McNair</a:t>
            </a:r>
          </a:p>
          <a:p>
            <a:r>
              <a:rPr lang="en-US" dirty="0"/>
              <a:t>Northeastern Illinois University</a:t>
            </a:r>
          </a:p>
          <a:p>
            <a:r>
              <a:rPr lang="en-US" dirty="0"/>
              <a:t>Linkedin.com/</a:t>
            </a:r>
            <a:r>
              <a:rPr lang="en-US" dirty="0" err="1"/>
              <a:t>ian-mcnair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ian-mcnair</a:t>
            </a:r>
            <a:endParaRPr lang="en-US" dirty="0"/>
          </a:p>
        </p:txBody>
      </p:sp>
      <p:pic>
        <p:nvPicPr>
          <p:cNvPr id="15" name="Picture Placeholder 14" descr="Working with tablet computers in a classroom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4699" r="4699"/>
          <a:stretch/>
        </p:blipFill>
        <p:spPr>
          <a:xfrm>
            <a:off x="1092905" y="4018982"/>
            <a:ext cx="3854161" cy="2839018"/>
          </a:xfrm>
        </p:spPr>
      </p:pic>
      <p:pic>
        <p:nvPicPr>
          <p:cNvPr id="13" name="Picture Placeholder 12" descr="Students using laptop in a classroom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7792" r="7792"/>
          <a:stretch/>
        </p:blipFill>
        <p:spPr>
          <a:xfrm>
            <a:off x="5579539" y="4386312"/>
            <a:ext cx="3119293" cy="2462810"/>
          </a:xfrm>
        </p:spPr>
      </p:pic>
    </p:spTree>
    <p:extLst>
      <p:ext uri="{BB962C8B-B14F-4D97-AF65-F5344CB8AC3E}">
        <p14:creationId xmlns:p14="http://schemas.microsoft.com/office/powerpoint/2010/main" val="3644843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EC0C-3B44-42EB-B012-15DE96A07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56CA7-093C-4DAE-ADF7-CEC23E253C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781261" cy="4764018"/>
          </a:xfrm>
        </p:spPr>
        <p:txBody>
          <a:bodyPr>
            <a:no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[1] 	Bird, S., Klein, E., &amp;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Loper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E. (2009). Natural language processing with Python: 	analyzing text with 	the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na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…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tural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language toolkit. " O&amp;#x27;Reilly Media, Inc."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[2]	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Basu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S., Jacobs, C.,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Vanderwende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L., “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Powergrading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a Clustering Approach to Amplify 	Human Effort for Short Answer Grading”. Microsoft Research.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[3] 	Brooks, M.,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Basu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S., Jacobs, C.,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Vanderwende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L., “Divide and Correct: Using Clusters to 	Grade Short Answers at Scale”. Microsoft Research.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[4] 	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Callear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D.,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Jerrams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-Smith, J., Soh, V. (2001). CAA of short non-MCQ answers. In M. 	Danson &amp; C.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Eabry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(Eds.), Proceedings of the 5th computer assisted assessment 	conference (pp. 1–14). Loughborough: Loughborough University.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[5]	G. Hinton and S.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Roweis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“Stochastic Neighbor Embedding”. New York University.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[6] 	Gay, L.R. (1980). The comparative effects of multiple-choice versus short-answer tests 	on retention. Journal of Educational Measurement, 17(1), 45–50.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[7] 	Gonzalez-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Barbone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V., &amp; Llamas-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Nistal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M. (2008).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eAssessment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of open questions: an 	educator’s perspective. In C. Traver, M.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Ohland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J. Prey, T. Mitchell (Eds.), Proceedings of the 38th 	annual frontiers in education conference (pp. F2B–1–F2B–6). Saratoga  Springs: IEEE.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[8] 	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Hochreiter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Sepp &amp;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Schmidhuber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Jürgen. (1997). Long Short-term Memory. Neural 	computation. 9. 1735-80. 10.1162/neco.1997.9.8.1735. 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[9] 	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Honnibal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M., &amp;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Montani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I. (2017).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spaCy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2: Natural language understanding with 	Bloom embeddings, convolutional neural networks and incremental parsing.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[10] 	Hou, W.J., Tsao, J.H., Li, S.Y., Chen, L. (2010). Automatic assessment of students’ free-text answers 	with support vector machines. In M. Ali, C. Fyfe, N.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Garc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́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ıa-Pedrajas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F. Herrera (Eds.), Proceedings of 	the 23rd international conference on industrial engineering and other applications of applied 	intelligent systems (Vol. 1, pp. 235–243). Cordoba: Springer.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9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1BB1C-9A17-4B77-8F53-4647E2F63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9460" y="1825625"/>
            <a:ext cx="5325652" cy="4764018"/>
          </a:xfrm>
        </p:spPr>
        <p:txBody>
          <a:bodyPr>
            <a:no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[11] 	John A. Hartigan , Clustering Algorithms, John Wiley &amp; Sons New York , London , 	Sydney , Toronto,1975 .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[12] 	Klein, R.,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Kyrilov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A.,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Tokman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M. (2011). Automated assessment of short free-text 	responses in computer science using latent semantic analysis. In G. R ̈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oßling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T. Naps, C. 	Spannagel (Eds.), Proceedings of the 16th annual joint conference on innovation and 	technology in computer science education (pp. 158–162). Darmstadt: ACM.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[13] 	Ng, A., "Machine Learning and AI via Brain simulations". Stanford University.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[14] 	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Pedregosa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F.,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Varoquaux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Ga"el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Gramfort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A., Michel, V.,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Thirion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B., Grisel, O., … 	others. (2011). Scikit-learn: Machine learning in Python. Journal of Machine Learning 	Research, 12(Oct), 2825–2830.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[15] 	P. Patil, A. Agrawal. “Auto Grader for Short Answer Questions”. Stanford University.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[16] 	Peng, Joanne &amp; Lee, Kuk &amp; Ingersoll, Gary. (2002). An Introduction to Logistic 	Regression 	 and Reporting. Journal of Educational Research - J EDUC RES. 96. 3-14. 	10.1080/00220670209598786. 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[17]	 S. Burrows, I.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Gurevych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B. Stein, The Eras and Trends of Automatic Short Answer 	Grading, International Artificial Intelligence in Education Society (2015), 60-117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[18] 	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Sima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D., Schmuck, B.,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Sz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̈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oll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S.,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Mikl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́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os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(2007). Intelligent short text assessment in 	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eMax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In</a:t>
            </a:r>
            <a:r>
              <a:rPr lang="en-US" sz="9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Proceedings of the 8th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Africon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conference (pp. 1–6). Windhoek: IEEE.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[19] 	Verhulst, Pierre-François (1838). "Notice sur la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loi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que la population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poursuit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dans son 	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accroissement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 (PDF).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Correspondance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9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Mathématique</a:t>
            </a: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et Physique. 10: 113–121. 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[20] 	Willett, Peter. (2006). The Porter stemming algorithm: Then and now. Program electronic 	library and information systems. 40. 10.1108/00330330610681295.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0005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3200" b="1" cap="all" spc="400">
                <a:latin typeface="+mn-lt"/>
              </a:rPr>
              <a:t>Can short answer response questions be autograded?</a:t>
            </a:r>
            <a:endParaRPr lang="en-US" sz="320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F894EFA-2628-45CF-AC4A-691055FBE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350213"/>
            <a:ext cx="4412417" cy="1031537"/>
          </a:xfrm>
        </p:spPr>
        <p:txBody>
          <a:bodyPr>
            <a:normAutofit/>
          </a:bodyPr>
          <a:lstStyle/>
          <a:p>
            <a:pPr algn="r"/>
            <a:r>
              <a:rPr lang="en-US" sz="3200"/>
              <a:t>The Question</a:t>
            </a:r>
          </a:p>
        </p:txBody>
      </p:sp>
      <p:sp>
        <p:nvSpPr>
          <p:cNvPr id="2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8" descr="Questions">
            <a:extLst>
              <a:ext uri="{FF2B5EF4-FFF2-40B4-BE49-F238E27FC236}">
                <a16:creationId xmlns:a16="http://schemas.microsoft.com/office/drawing/2014/main" id="{994DE33C-5AF3-4E4B-AB47-07C14F445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0106" y="1598246"/>
            <a:ext cx="4783504" cy="4783504"/>
          </a:xfrm>
          <a:prstGeom prst="rect">
            <a:avLst/>
          </a:prstGeom>
        </p:spPr>
      </p:pic>
      <p:sp>
        <p:nvSpPr>
          <p:cNvPr id="24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Yes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The Answer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96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755" y="365125"/>
            <a:ext cx="716124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Automated Short Answer Grading Timeline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14" name="Content Placeholder 6" descr="timeline SmartArt Graphic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42804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108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A2BA6-8FF3-4E99-AA1E-C13A10BC2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E0B9B-EC0F-4DAB-B335-598BBCA95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Grounded in reality</a:t>
            </a:r>
          </a:p>
          <a:p>
            <a:pPr lvl="1"/>
            <a:r>
              <a:rPr lang="en-US" dirty="0"/>
              <a:t>What kind of dataset would a teacher have?</a:t>
            </a:r>
          </a:p>
          <a:p>
            <a:pPr lvl="1"/>
            <a:r>
              <a:rPr lang="en-US" dirty="0"/>
              <a:t>What would it look like?</a:t>
            </a:r>
          </a:p>
          <a:p>
            <a:r>
              <a:rPr lang="en-US" dirty="0"/>
              <a:t>Requires minimal effort from teacher</a:t>
            </a:r>
          </a:p>
          <a:p>
            <a:pPr lvl="1"/>
            <a:r>
              <a:rPr lang="en-US" dirty="0"/>
              <a:t>Set it and forget it</a:t>
            </a:r>
          </a:p>
          <a:p>
            <a:r>
              <a:rPr lang="en-US" dirty="0"/>
              <a:t>Addressing a narrow, specific area</a:t>
            </a:r>
          </a:p>
          <a:p>
            <a:pPr lvl="1"/>
            <a:r>
              <a:rPr lang="en-US" dirty="0"/>
              <a:t>One sentence-long short responses</a:t>
            </a:r>
          </a:p>
          <a:p>
            <a:pPr lvl="1"/>
            <a:r>
              <a:rPr lang="en-US" dirty="0"/>
              <a:t>Prediction is correct or incorrect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CDDD2-59DB-4246-AE01-7A442F86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032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A2BA6-8FF3-4E99-AA1E-C13A10BC2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E0B9B-EC0F-4DAB-B335-598BBCA95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Each question set is small</a:t>
            </a:r>
          </a:p>
          <a:p>
            <a:r>
              <a:rPr lang="en-US" dirty="0"/>
              <a:t>Each question set needs its own unique set of features which relates student answer to “ground truth”</a:t>
            </a:r>
          </a:p>
          <a:p>
            <a:r>
              <a:rPr lang="en-US" dirty="0"/>
              <a:t>Each question set needs it own model</a:t>
            </a:r>
          </a:p>
          <a:p>
            <a:r>
              <a:rPr lang="en-US" dirty="0"/>
              <a:t>Some of the question sets are extremely imbalanced (e.g. 100 observations, 2 correct answers)</a:t>
            </a:r>
          </a:p>
          <a:p>
            <a:r>
              <a:rPr lang="en-US" dirty="0"/>
              <a:t>The minimum viable product should make a teacher’s grading workload shrink!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CDDD2-59DB-4246-AE01-7A442F86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047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Process</a:t>
            </a:r>
          </a:p>
        </p:txBody>
      </p:sp>
    </p:spTree>
    <p:extLst>
      <p:ext uri="{BB962C8B-B14F-4D97-AF65-F5344CB8AC3E}">
        <p14:creationId xmlns:p14="http://schemas.microsoft.com/office/powerpoint/2010/main" val="386028477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2292</Words>
  <Application>Microsoft Office PowerPoint</Application>
  <PresentationFormat>Widescreen</PresentationFormat>
  <Paragraphs>360</Paragraphs>
  <Slides>36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Cambria Math</vt:lpstr>
      <vt:lpstr>Univers</vt:lpstr>
      <vt:lpstr>GradientUnivers</vt:lpstr>
      <vt:lpstr>Decreasing the workload for overloaded teachers with automated short answer response grading</vt:lpstr>
      <vt:lpstr>Agenda</vt:lpstr>
      <vt:lpstr>Introduction</vt:lpstr>
      <vt:lpstr>Can short answer response questions be autograded?</vt:lpstr>
      <vt:lpstr>Yes</vt:lpstr>
      <vt:lpstr>Automated Short Answer Grading Timeline</vt:lpstr>
      <vt:lpstr>Project Focus</vt:lpstr>
      <vt:lpstr>Project Considerations</vt:lpstr>
      <vt:lpstr>The Process</vt:lpstr>
      <vt:lpstr>Timeline</vt:lpstr>
      <vt:lpstr>The Data</vt:lpstr>
      <vt:lpstr>Raw Data</vt:lpstr>
      <vt:lpstr>Processed Data</vt:lpstr>
      <vt:lpstr>The features</vt:lpstr>
      <vt:lpstr>Feature types </vt:lpstr>
      <vt:lpstr>The Models</vt:lpstr>
      <vt:lpstr>Model Types</vt:lpstr>
      <vt:lpstr>The Application</vt:lpstr>
      <vt:lpstr>The performance</vt:lpstr>
      <vt:lpstr>Metric Types </vt:lpstr>
      <vt:lpstr>F1 Score Deep Dive</vt:lpstr>
      <vt:lpstr>Accuracy</vt:lpstr>
      <vt:lpstr>Accuracy</vt:lpstr>
      <vt:lpstr>Balanced Accuracy</vt:lpstr>
      <vt:lpstr>Balanced Accuracy</vt:lpstr>
      <vt:lpstr>F1 Score</vt:lpstr>
      <vt:lpstr>F1 Score</vt:lpstr>
      <vt:lpstr>Recall</vt:lpstr>
      <vt:lpstr>Recall</vt:lpstr>
      <vt:lpstr>Precision</vt:lpstr>
      <vt:lpstr>Precision</vt:lpstr>
      <vt:lpstr>Metric Summary</vt:lpstr>
      <vt:lpstr>The Future</vt:lpstr>
      <vt:lpstr>Future Work</vt:lpstr>
      <vt:lpstr>Thank you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Decreasing the workload for overloaded teachers with automated short answer response grading</dc:title>
  <dc:creator>Ian McNair</dc:creator>
  <cp:lastModifiedBy>Ian McNair</cp:lastModifiedBy>
  <cp:revision>12</cp:revision>
  <dcterms:created xsi:type="dcterms:W3CDTF">2020-12-02T04:46:42Z</dcterms:created>
  <dcterms:modified xsi:type="dcterms:W3CDTF">2020-12-10T02:38:33Z</dcterms:modified>
</cp:coreProperties>
</file>